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3" r:id="rId3"/>
    <p:sldId id="264" r:id="rId4"/>
    <p:sldId id="265" r:id="rId5"/>
    <p:sldId id="266" r:id="rId6"/>
    <p:sldId id="267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FF99CC"/>
    <a:srgbClr val="FF7C8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FD8FD1-71AB-4D59-9B6F-9D5E11DFEE4D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CB5B6F-9C7B-45C0-9F9C-D08A0F9E1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925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E1A00-3861-4EA7-973F-482F51DBF810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F5A7-1248-4005-A64F-8C3DCF19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6EF6-7202-4B69-ABC5-CB87A5E7E1BD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2D58C-BB83-4197-813C-CF99222D2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6EF0-5F78-4501-AA53-C29D8BEE9752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3BDE7-31C9-4222-AA61-8A776E0A4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D03A-18A8-4DD2-9121-FD221808BA94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B58D1-B2E6-4D9D-BCDA-1EE2F998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2BB49-D12B-4505-8096-B4AF8C57A07D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1C3A8-362B-44B5-8BC4-33039510B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1A957-C72B-4973-9F08-71D7C3ED5B14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F3120-3152-40E4-9763-A846A0322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DBC2-EE2D-4636-B5A5-7A53E18AFF42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6BE3-E5CB-42D5-ADD6-E3DDBC8C0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D654-88F6-491C-80B7-10A3CBB7E44F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115C-3B10-40CC-A4C2-09FEECFED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69A12-4270-4B7A-9FCE-6F6102287F42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24A0-208B-464B-A9F0-3293395C0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6FFD-82C0-4764-B5E0-138C10A5F584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9DC8-A773-4FD3-AF5F-2CAEF35C0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7121-A99B-45BA-B726-73CB4E384DC8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B8C9-1476-4281-9C06-943BC70F3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AA11E9-BED6-40A1-B963-4EFF9C586A7A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1B5BFF-74A8-4926-95A5-6F8E42F8D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ound Diagonal Corner Rectangle 1"/>
          <p:cNvSpPr/>
          <p:nvPr/>
        </p:nvSpPr>
        <p:spPr>
          <a:xfrm>
            <a:off x="381000" y="2286000"/>
            <a:ext cx="1905000" cy="1828800"/>
          </a:xfrm>
          <a:prstGeom prst="round2Diag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Library website </a:t>
            </a:r>
          </a:p>
        </p:txBody>
      </p:sp>
      <p:sp>
        <p:nvSpPr>
          <p:cNvPr id="3" name="Round Diagonal Corner Rectangle 2"/>
          <p:cNvSpPr/>
          <p:nvPr/>
        </p:nvSpPr>
        <p:spPr>
          <a:xfrm>
            <a:off x="2590800" y="2286000"/>
            <a:ext cx="1905000" cy="1828800"/>
          </a:xfrm>
          <a:prstGeom prst="round2Diag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Online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(Database subscription)</a:t>
            </a:r>
            <a:r>
              <a:rPr lang="en-US" b="1" dirty="0">
                <a:solidFill>
                  <a:schemeClr val="tx1"/>
                </a:solidFill>
                <a:hlinkClick r:id="rId2" action="ppaction://hlinksldjump"/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00600" y="2286000"/>
            <a:ext cx="1905000" cy="1828800"/>
          </a:xfrm>
          <a:prstGeom prst="round2Diag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Read/ evaluate 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7010400" y="2286000"/>
            <a:ext cx="1905000" cy="1828800"/>
          </a:xfrm>
          <a:prstGeom prst="round2Diag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TO FIND ONLINE JOURNALS/ARTICLES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ACCESS</a:t>
            </a:r>
            <a:r>
              <a:rPr lang="en-US" sz="2400" b="1" dirty="0" smtClean="0">
                <a:solidFill>
                  <a:schemeClr val="bg1"/>
                </a:solidFill>
              </a:rPr>
              <a:t> WITHIN CAMPUS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419600" y="3048000"/>
            <a:ext cx="533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133600" y="3048000"/>
            <a:ext cx="533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629400" y="3048000"/>
            <a:ext cx="533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1219200"/>
            <a:ext cx="6477000" cy="685800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Online databases are accessible to users within UPM campus without using password/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EZproxy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alisto MT" pitchFamily="1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28600" y="4876800"/>
            <a:ext cx="8534400" cy="129266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 b="1" dirty="0" smtClean="0">
                <a:solidFill>
                  <a:srgbClr val="FFFF00"/>
                </a:solidFill>
              </a:rPr>
              <a:t>Let’s try  the following </a:t>
            </a:r>
            <a:r>
              <a:rPr lang="en-US" sz="1400" b="1" dirty="0">
                <a:solidFill>
                  <a:srgbClr val="FFFF00"/>
                </a:solidFill>
              </a:rPr>
              <a:t>assignment / research topic </a:t>
            </a:r>
            <a:r>
              <a:rPr lang="en-US" sz="1400" b="1" dirty="0" smtClean="0">
                <a:solidFill>
                  <a:srgbClr val="FFFF00"/>
                </a:solidFill>
              </a:rPr>
              <a:t> as an example: </a:t>
            </a:r>
            <a:endParaRPr lang="en-US" sz="1400" b="1" dirty="0">
              <a:solidFill>
                <a:srgbClr val="FFFF00"/>
              </a:solidFill>
            </a:endParaRPr>
          </a:p>
          <a:p>
            <a:pPr algn="just"/>
            <a:r>
              <a:rPr lang="en-US" sz="1600" dirty="0">
                <a:solidFill>
                  <a:srgbClr val="FFFF00"/>
                </a:solidFill>
              </a:rPr>
              <a:t>The effects of nutrition package claims</a:t>
            </a:r>
            <a:r>
              <a:rPr lang="en-US" sz="1600" b="1" dirty="0">
                <a:solidFill>
                  <a:srgbClr val="FFFF00"/>
                </a:solidFill>
              </a:rPr>
              <a:t>, </a:t>
            </a:r>
            <a:r>
              <a:rPr lang="en-US" sz="1600" b="1" u="sng" dirty="0">
                <a:solidFill>
                  <a:srgbClr val="FFFF00"/>
                </a:solidFill>
              </a:rPr>
              <a:t>nutrition facts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dirty="0">
                <a:solidFill>
                  <a:srgbClr val="FFFF00"/>
                </a:solidFill>
              </a:rPr>
              <a:t>panels, and motivation to process nutrition information on </a:t>
            </a:r>
            <a:r>
              <a:rPr lang="en-US" sz="1600" b="1" u="sng" dirty="0">
                <a:solidFill>
                  <a:srgbClr val="FFFF00"/>
                </a:solidFill>
              </a:rPr>
              <a:t>consumer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dirty="0">
                <a:solidFill>
                  <a:srgbClr val="FFFF00"/>
                </a:solidFill>
              </a:rPr>
              <a:t>product </a:t>
            </a:r>
            <a:r>
              <a:rPr lang="en-US" sz="1600" dirty="0" smtClean="0">
                <a:solidFill>
                  <a:srgbClr val="FFFF00"/>
                </a:solidFill>
              </a:rPr>
              <a:t>evaluations</a:t>
            </a:r>
          </a:p>
          <a:p>
            <a:pPr algn="just"/>
            <a:endParaRPr lang="en-US" sz="16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1600" b="1" dirty="0" smtClean="0">
                <a:solidFill>
                  <a:srgbClr val="FFFF00"/>
                </a:solidFill>
              </a:rPr>
              <a:t>Keywords : </a:t>
            </a:r>
            <a:r>
              <a:rPr lang="en-US" sz="1600" b="1" u="sng" dirty="0" smtClean="0">
                <a:solidFill>
                  <a:srgbClr val="FFFF00"/>
                </a:solidFill>
              </a:rPr>
              <a:t>nutrition facts, consumer</a:t>
            </a:r>
            <a:endParaRPr lang="en-US" sz="16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Alternate Process 13"/>
          <p:cNvSpPr/>
          <p:nvPr/>
        </p:nvSpPr>
        <p:spPr>
          <a:xfrm>
            <a:off x="381000" y="5181600"/>
            <a:ext cx="1828800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Alternate Process 12"/>
          <p:cNvSpPr/>
          <p:nvPr/>
        </p:nvSpPr>
        <p:spPr>
          <a:xfrm>
            <a:off x="381000" y="3200400"/>
            <a:ext cx="1752600" cy="9906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/>
          <p:cNvSpPr/>
          <p:nvPr/>
        </p:nvSpPr>
        <p:spPr>
          <a:xfrm>
            <a:off x="381000" y="1295400"/>
            <a:ext cx="1752600" cy="9906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192088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CAMPUS ACCESS </a:t>
            </a:r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 Directly to </a:t>
            </a:r>
          </a:p>
          <a:p>
            <a:pPr algn="ctr"/>
            <a:r>
              <a:rPr lang="en-US" b="1" dirty="0" smtClean="0"/>
              <a:t>E- Resources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914400" y="2438400"/>
            <a:ext cx="685800" cy="609600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33528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ym typeface="Wingdings" pitchFamily="2" charset="2"/>
              </a:rPr>
              <a:t>Online </a:t>
            </a:r>
          </a:p>
          <a:p>
            <a:pPr algn="ctr"/>
            <a:r>
              <a:rPr lang="en-US" b="1" dirty="0" smtClean="0">
                <a:sym typeface="Wingdings" pitchFamily="2" charset="2"/>
              </a:rPr>
              <a:t>Databases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914400" y="4343400"/>
            <a:ext cx="762000" cy="685800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5334000"/>
            <a:ext cx="14478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ym typeface="Wingdings" pitchFamily="2" charset="2"/>
              </a:rPr>
              <a:t>Subscribed Databases/Journal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299" t="14583" r="13324" b="6250"/>
          <a:stretch>
            <a:fillRect/>
          </a:stretch>
        </p:blipFill>
        <p:spPr bwMode="auto">
          <a:xfrm>
            <a:off x="2667000" y="1295400"/>
            <a:ext cx="6477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ounded Rectangular Callout 16"/>
          <p:cNvSpPr/>
          <p:nvPr/>
        </p:nvSpPr>
        <p:spPr>
          <a:xfrm>
            <a:off x="4800600" y="1905000"/>
            <a:ext cx="1371600" cy="533400"/>
          </a:xfrm>
          <a:prstGeom prst="wedgeRoundRectCallout">
            <a:avLst>
              <a:gd name="adj1" fmla="val -44870"/>
              <a:gd name="adj2" fmla="val 105333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Click here to begin</a:t>
            </a:r>
            <a:endParaRPr lang="en-MY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152400" y="2209800"/>
            <a:ext cx="302029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This is the list of </a:t>
            </a:r>
            <a:r>
              <a:rPr lang="en-US" dirty="0" smtClean="0"/>
              <a:t>databases subscribed by UPM arranged alphabetically. Search in the databases relevant to your topic/subject, e.g. </a:t>
            </a:r>
            <a:r>
              <a:rPr lang="en-US" b="1" dirty="0" smtClean="0"/>
              <a:t>Science Direct</a:t>
            </a:r>
            <a:r>
              <a:rPr lang="en-US" dirty="0" smtClean="0"/>
              <a:t>.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2299" t="14583" r="13909" b="6250"/>
          <a:stretch>
            <a:fillRect/>
          </a:stretch>
        </p:blipFill>
        <p:spPr bwMode="auto">
          <a:xfrm>
            <a:off x="3200400" y="1295400"/>
            <a:ext cx="5943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" y="2971800"/>
            <a:ext cx="236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Click on</a:t>
            </a:r>
            <a:r>
              <a:rPr lang="en-US" b="1" dirty="0" smtClean="0"/>
              <a:t> “Science Direct”</a:t>
            </a:r>
            <a:r>
              <a:rPr lang="en-US" dirty="0" smtClean="0"/>
              <a:t>. You will directly be linked to the related database.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641" t="17708" r="13909" b="6250"/>
          <a:stretch>
            <a:fillRect/>
          </a:stretch>
        </p:blipFill>
        <p:spPr bwMode="auto">
          <a:xfrm>
            <a:off x="2590800" y="1295400"/>
            <a:ext cx="6553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5029200" y="3352800"/>
            <a:ext cx="2590800" cy="584200"/>
          </a:xfrm>
          <a:prstGeom prst="wedgeRoundRectCallout">
            <a:avLst>
              <a:gd name="adj1" fmla="val -94585"/>
              <a:gd name="adj2" fmla="val 62620"/>
              <a:gd name="adj3" fmla="val 16667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Click 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/>
              <a:t>e.g. Science Direct </a:t>
            </a:r>
            <a:endParaRPr lang="en-MY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4"/>
          <p:cNvGrpSpPr>
            <a:grpSpLocks/>
          </p:cNvGrpSpPr>
          <p:nvPr/>
        </p:nvGrpSpPr>
        <p:grpSpPr bwMode="auto">
          <a:xfrm>
            <a:off x="76200" y="1143000"/>
            <a:ext cx="9067800" cy="5715000"/>
            <a:chOff x="609600" y="533400"/>
            <a:chExt cx="8077200" cy="5324475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533400"/>
              <a:ext cx="8077200" cy="53244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43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96200" y="1219201"/>
              <a:ext cx="990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/>
              <a:t>front page of </a:t>
            </a:r>
            <a:r>
              <a:rPr lang="en-US" b="1" dirty="0"/>
              <a:t>Science </a:t>
            </a:r>
            <a:r>
              <a:rPr lang="en-US" b="1" dirty="0" smtClean="0"/>
              <a:t>Direct </a:t>
            </a:r>
            <a:r>
              <a:rPr lang="en-US" dirty="0" smtClean="0"/>
              <a:t>will be prompted.  </a:t>
            </a:r>
            <a:endParaRPr lang="en-US" dirty="0"/>
          </a:p>
          <a:p>
            <a:pPr algn="ctr"/>
            <a:r>
              <a:rPr lang="en-US" dirty="0"/>
              <a:t>To begin searching, click on </a:t>
            </a:r>
            <a:r>
              <a:rPr lang="en-US" b="1" dirty="0" smtClean="0"/>
              <a:t>Advanced </a:t>
            </a:r>
            <a:r>
              <a:rPr lang="en-US" b="1" dirty="0"/>
              <a:t>Search</a:t>
            </a:r>
            <a:endParaRPr lang="en-US" b="1" i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715000" y="2133600"/>
            <a:ext cx="1981200" cy="381000"/>
          </a:xfrm>
          <a:prstGeom prst="wedgeRoundRectCallout">
            <a:avLst>
              <a:gd name="adj1" fmla="val 76276"/>
              <a:gd name="adj2" fmla="val -69515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Click  </a:t>
            </a:r>
            <a:r>
              <a:rPr lang="en-US" sz="1200" b="1" dirty="0"/>
              <a:t>here to begin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MY" sz="1200" i="1" dirty="0"/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143000"/>
            <a:ext cx="70104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46831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Advanced Search</a:t>
            </a:r>
            <a:r>
              <a:rPr lang="en-US" dirty="0" smtClean="0"/>
              <a:t> will allow you to </a:t>
            </a:r>
            <a:r>
              <a:rPr lang="en-US" b="1" dirty="0" smtClean="0"/>
              <a:t>combine</a:t>
            </a:r>
            <a:r>
              <a:rPr lang="en-US" dirty="0"/>
              <a:t> </a:t>
            </a:r>
            <a:r>
              <a:rPr lang="en-US" dirty="0" smtClean="0"/>
              <a:t>keywords.</a:t>
            </a:r>
          </a:p>
          <a:p>
            <a:pPr algn="ctr"/>
            <a:r>
              <a:rPr lang="en-US" dirty="0" smtClean="0"/>
              <a:t>e.g. “nutrition fact” and “consumer”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209800"/>
            <a:ext cx="22677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Type in your first keyword </a:t>
            </a:r>
          </a:p>
          <a:p>
            <a:pPr marL="342900" indent="-342900"/>
            <a:r>
              <a:rPr lang="en-US" sz="1400" dirty="0" smtClean="0"/>
              <a:t>        e.g.  ‘nutrition fact’</a:t>
            </a:r>
          </a:p>
          <a:p>
            <a:pPr marL="342900" indent="-342900"/>
            <a:endParaRPr lang="en-US" sz="1400" dirty="0" smtClean="0"/>
          </a:p>
          <a:p>
            <a:pPr marL="342900" indent="-342900"/>
            <a:r>
              <a:rPr lang="en-US" sz="1400" dirty="0" smtClean="0"/>
              <a:t>2.    Choose appropriate boolean operator</a:t>
            </a:r>
          </a:p>
          <a:p>
            <a:pPr marL="342900" indent="-342900"/>
            <a:r>
              <a:rPr lang="en-US" sz="1400" dirty="0" smtClean="0"/>
              <a:t>       e.g. ‘AND’</a:t>
            </a:r>
          </a:p>
          <a:p>
            <a:pPr marL="342900" indent="-342900"/>
            <a:endParaRPr lang="en-US" sz="1400" dirty="0" smtClean="0"/>
          </a:p>
          <a:p>
            <a:pPr marL="342900" indent="-342900">
              <a:buAutoNum type="arabicPeriod" startAt="3"/>
            </a:pPr>
            <a:r>
              <a:rPr lang="en-US" sz="1400" dirty="0" smtClean="0"/>
              <a:t>Type in your second keyword</a:t>
            </a:r>
          </a:p>
          <a:p>
            <a:pPr marL="342900" indent="-342900"/>
            <a:r>
              <a:rPr lang="en-US" sz="1400" dirty="0" smtClean="0"/>
              <a:t>        e.g.  ‘consumer’</a:t>
            </a:r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/>
            <a:r>
              <a:rPr lang="en-US" sz="1400" dirty="0" smtClean="0"/>
              <a:t>4. 	Click </a:t>
            </a:r>
            <a:r>
              <a:rPr lang="en-US" sz="1400" b="1" dirty="0" smtClean="0"/>
              <a:t>Search</a:t>
            </a:r>
            <a:r>
              <a:rPr lang="en-US" sz="1400" dirty="0" smtClean="0"/>
              <a:t>.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/>
            <a:endParaRPr lang="en-MY" sz="1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495800" y="1676400"/>
            <a:ext cx="428628" cy="410446"/>
          </a:xfrm>
          <a:prstGeom prst="wedgeRoundRectCallout">
            <a:avLst>
              <a:gd name="adj1" fmla="val -280470"/>
              <a:gd name="adj2" fmla="val 108603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MY" sz="1200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495800" y="2438400"/>
            <a:ext cx="428628" cy="410446"/>
          </a:xfrm>
          <a:prstGeom prst="wedgeRoundRectCallout">
            <a:avLst>
              <a:gd name="adj1" fmla="val -309931"/>
              <a:gd name="adj2" fmla="val 12063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 smtClean="0"/>
              <a:t>2</a:t>
            </a:r>
            <a:endParaRPr lang="en-MY" sz="1200" b="1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4495800" y="3200400"/>
            <a:ext cx="428628" cy="410446"/>
          </a:xfrm>
          <a:prstGeom prst="wedgeRoundRectCallout">
            <a:avLst>
              <a:gd name="adj1" fmla="val -255075"/>
              <a:gd name="adj2" fmla="val -81824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 smtClean="0"/>
              <a:t>3</a:t>
            </a:r>
            <a:endParaRPr lang="en-MY" sz="1200" b="1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4648200" y="6172200"/>
            <a:ext cx="428628" cy="381000"/>
          </a:xfrm>
          <a:prstGeom prst="wedgeRoundRectCallout">
            <a:avLst>
              <a:gd name="adj1" fmla="val -411516"/>
              <a:gd name="adj2" fmla="val -14775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 smtClean="0"/>
              <a:t>4</a:t>
            </a:r>
            <a:endParaRPr lang="en-MY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n-US" dirty="0" smtClean="0"/>
              <a:t>The results page will be displayed.</a:t>
            </a:r>
            <a:endParaRPr lang="en-US" dirty="0"/>
          </a:p>
          <a:p>
            <a:pPr algn="ctr">
              <a:buFont typeface="Arial" charset="0"/>
              <a:buChar char="•"/>
            </a:pPr>
            <a:r>
              <a:rPr lang="en-US" dirty="0"/>
              <a:t>If the box is </a:t>
            </a:r>
            <a:r>
              <a:rPr lang="en-US" b="1" dirty="0"/>
              <a:t>green color </a:t>
            </a:r>
            <a:r>
              <a:rPr lang="en-US" dirty="0"/>
              <a:t>: articles is  full-text , If the </a:t>
            </a:r>
            <a:r>
              <a:rPr lang="en-US" b="1" dirty="0"/>
              <a:t>box white</a:t>
            </a:r>
            <a:r>
              <a:rPr lang="en-US" dirty="0"/>
              <a:t> : only abstract available</a:t>
            </a:r>
            <a:endParaRPr lang="en-US" b="1" i="1" dirty="0"/>
          </a:p>
          <a:p>
            <a:pPr algn="ctr"/>
            <a:r>
              <a:rPr lang="en-US" sz="1400" i="1" dirty="0">
                <a:solidFill>
                  <a:srgbClr val="C00000"/>
                </a:solidFill>
              </a:rPr>
              <a:t>Note: Abstract can be viewed  by clicking on ‘Show preview’.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876800" y="4572000"/>
            <a:ext cx="2971800" cy="381000"/>
          </a:xfrm>
          <a:prstGeom prst="wedgeRoundRectCallout">
            <a:avLst>
              <a:gd name="adj1" fmla="val -60712"/>
              <a:gd name="adj2" fmla="val -140187"/>
              <a:gd name="adj3" fmla="val 16667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/>
              <a:t>Click here to download ‘FULL TEXT’ articles</a:t>
            </a:r>
            <a:endParaRPr lang="en-MY" sz="1050" b="1" dirty="0"/>
          </a:p>
        </p:txBody>
      </p:sp>
      <p:sp>
        <p:nvSpPr>
          <p:cNvPr id="5" name="Rectangle 4"/>
          <p:cNvSpPr/>
          <p:nvPr/>
        </p:nvSpPr>
        <p:spPr>
          <a:xfrm>
            <a:off x="2209800" y="1798638"/>
            <a:ext cx="2514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MY">
              <a:ln w="12700"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0050" y="4006850"/>
            <a:ext cx="1066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MY">
              <a:ln w="12700"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447800" y="4495800"/>
            <a:ext cx="1447800" cy="381000"/>
          </a:xfrm>
          <a:prstGeom prst="wedgeRoundRectCallout">
            <a:avLst>
              <a:gd name="adj1" fmla="val 76371"/>
              <a:gd name="adj2" fmla="val -121515"/>
              <a:gd name="adj3" fmla="val 16667"/>
            </a:avLst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/>
              <a:t>Click  </a:t>
            </a:r>
            <a:r>
              <a:rPr lang="en-US" sz="1050" b="1" dirty="0"/>
              <a:t>here to </a:t>
            </a:r>
            <a:endParaRPr lang="en-US" sz="105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/>
              <a:t>view the abstract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MY" sz="1200" i="1" dirty="0"/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4448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You </a:t>
            </a:r>
            <a:r>
              <a:rPr lang="en-US" dirty="0"/>
              <a:t>can </a:t>
            </a:r>
            <a:r>
              <a:rPr lang="en-US" b="1" dirty="0" smtClean="0"/>
              <a:t>save and  print </a:t>
            </a:r>
            <a:r>
              <a:rPr lang="en-US" dirty="0" smtClean="0"/>
              <a:t>the </a:t>
            </a:r>
            <a:r>
              <a:rPr lang="en-US" dirty="0"/>
              <a:t>article  for your research or assignment.  </a:t>
            </a:r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 flipH="1">
            <a:off x="7010400" y="6477000"/>
            <a:ext cx="1676400" cy="381000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Back to main page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1490</Template>
  <TotalTime>1270</TotalTime>
  <Words>286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480</cp:revision>
  <dcterms:created xsi:type="dcterms:W3CDTF">2013-01-08T09:08:56Z</dcterms:created>
  <dcterms:modified xsi:type="dcterms:W3CDTF">2013-12-27T07:35:15Z</dcterms:modified>
</cp:coreProperties>
</file>