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8" r:id="rId3"/>
    <p:sldId id="27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1" r:id="rId13"/>
    <p:sldId id="272" r:id="rId14"/>
    <p:sldId id="273" r:id="rId15"/>
    <p:sldId id="281" r:id="rId16"/>
    <p:sldId id="274" r:id="rId17"/>
    <p:sldId id="275" r:id="rId18"/>
    <p:sldId id="279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240F-F68D-4CD2-A842-82AA7CE1C808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9929B-BC26-4E49-87B5-0F5C9EF2D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9448-8369-44F4-AC2F-FF69B485998E}" type="datetimeFigureOut">
              <a:rPr lang="en-MY" smtClean="0"/>
              <a:t>4/9/2015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4E32A-F8D3-4B6B-AF8D-70B160A5A0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197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E32A-F8D3-4B6B-AF8D-70B160A5A02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52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E32A-F8D3-4B6B-AF8D-70B160A5A02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520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2122653" y="3235961"/>
            <a:ext cx="5232082" cy="1631216"/>
          </a:xfrm>
          <a:prstGeom prst="rect">
            <a:avLst/>
          </a:prstGeom>
          <a:noFill/>
          <a:ln w="38100" cmpd="thickThin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/>
              <a:t>A RESERVE SEARCH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allows you to search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for items on reserve </a:t>
            </a:r>
            <a:br>
              <a:rPr lang="en-US" sz="2000" dirty="0" smtClean="0"/>
            </a:br>
            <a:r>
              <a:rPr lang="en-US" sz="2000" dirty="0" smtClean="0"/>
              <a:t>(Special-Red Spot) </a:t>
            </a:r>
            <a:br>
              <a:rPr lang="en-US" sz="2000" dirty="0" smtClean="0"/>
            </a:br>
            <a:r>
              <a:rPr lang="en-US" sz="2000" dirty="0" smtClean="0"/>
              <a:t>by</a:t>
            </a:r>
            <a:r>
              <a:rPr lang="en-US" sz="2000" dirty="0"/>
              <a:t> </a:t>
            </a:r>
            <a:r>
              <a:rPr lang="en-US" sz="2000" dirty="0" smtClean="0"/>
              <a:t>using: </a:t>
            </a:r>
            <a:endParaRPr lang="en-MY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2041" y="3122875"/>
            <a:ext cx="1857388" cy="14287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Title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63535" y="3622941"/>
            <a:ext cx="506260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4557971" y="2833072"/>
            <a:ext cx="447175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52864" y="1395038"/>
            <a:ext cx="1857388" cy="1348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ID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58993" y="5318129"/>
            <a:ext cx="1857388" cy="1428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Instructor/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Lecturer  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00" y="3047387"/>
            <a:ext cx="1857388" cy="142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2815106" y="3547453"/>
            <a:ext cx="506260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4564100" y="4842969"/>
            <a:ext cx="447175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FIND A BOOK :</a:t>
            </a: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7462" r="18712" b="37315"/>
          <a:stretch/>
        </p:blipFill>
        <p:spPr bwMode="auto">
          <a:xfrm>
            <a:off x="2498609" y="1371599"/>
            <a:ext cx="6645392" cy="54864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15" y="3549269"/>
            <a:ext cx="2099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Course NAME “</a:t>
            </a:r>
            <a:r>
              <a:rPr lang="en-US" sz="1400" dirty="0" smtClean="0"/>
              <a:t>PRINCIPLES OF ADULT EDUCATION” is included in </a:t>
            </a:r>
            <a:r>
              <a:rPr lang="en-US" sz="1400" b="1" dirty="0" smtClean="0"/>
              <a:t>Course ID “</a:t>
            </a:r>
            <a:r>
              <a:rPr lang="en-US" sz="1400" dirty="0" smtClean="0"/>
              <a:t>DCE 5011” &amp; </a:t>
            </a:r>
            <a:r>
              <a:rPr lang="en-US" sz="1400" b="1" dirty="0" smtClean="0"/>
              <a:t>Instructor  Name </a:t>
            </a:r>
            <a:r>
              <a:rPr lang="en-US" sz="1400" dirty="0" smtClean="0"/>
              <a:t>“</a:t>
            </a:r>
            <a:r>
              <a:rPr lang="en-US" sz="1400" dirty="0" err="1" smtClean="0"/>
              <a:t>Mazanah</a:t>
            </a:r>
            <a:r>
              <a:rPr lang="en-US" sz="1400" dirty="0" smtClean="0"/>
              <a:t> Muhammad”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 flipH="1">
            <a:off x="2142428" y="3654924"/>
            <a:ext cx="308211" cy="1389128"/>
          </a:xfrm>
          <a:prstGeom prst="rightBrace">
            <a:avLst>
              <a:gd name="adj1" fmla="val 104185"/>
              <a:gd name="adj2" fmla="val 4902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029200" y="4495800"/>
            <a:ext cx="1981200" cy="935501"/>
          </a:xfrm>
          <a:prstGeom prst="wedgeRoundRectCallout">
            <a:avLst>
              <a:gd name="adj1" fmla="val -55627"/>
              <a:gd name="adj2" fmla="val 10942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Click on selected title e.g. </a:t>
            </a:r>
            <a:r>
              <a:rPr lang="en-MY" sz="1200" b="1" dirty="0">
                <a:solidFill>
                  <a:srgbClr val="FFFF00"/>
                </a:solidFill>
              </a:rPr>
              <a:t>L</a:t>
            </a:r>
            <a:r>
              <a:rPr lang="en-MY" sz="1200" b="1" dirty="0" smtClean="0">
                <a:solidFill>
                  <a:srgbClr val="FFFF00"/>
                </a:solidFill>
              </a:rPr>
              <a:t>earning in Adulthood </a:t>
            </a:r>
            <a:r>
              <a:rPr lang="en-MY" sz="1200" b="1" dirty="0" smtClean="0"/>
              <a:t>to view the information details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2" y="25909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182" y="1524000"/>
            <a:ext cx="2028254" cy="30777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RESULT PAGE</a:t>
            </a:r>
          </a:p>
        </p:txBody>
      </p:sp>
    </p:spTree>
    <p:extLst>
      <p:ext uri="{BB962C8B-B14F-4D97-AF65-F5344CB8AC3E}">
        <p14:creationId xmlns:p14="http://schemas.microsoft.com/office/powerpoint/2010/main" val="2620049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7462" r="19288" b="10575"/>
          <a:stretch/>
        </p:blipFill>
        <p:spPr bwMode="auto">
          <a:xfrm>
            <a:off x="2362200" y="1294777"/>
            <a:ext cx="6767186" cy="55632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7293" y="5372100"/>
            <a:ext cx="1226507" cy="102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2238600"/>
            <a:ext cx="228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endParaRPr lang="en-US" sz="1200" b="1" dirty="0" smtClean="0"/>
          </a:p>
          <a:p>
            <a:pPr lvl="0"/>
            <a:r>
              <a:rPr lang="en-US" sz="1200" b="1" dirty="0" smtClean="0"/>
              <a:t>Location: </a:t>
            </a:r>
            <a:r>
              <a:rPr lang="en-MY" sz="1400" dirty="0">
                <a:solidFill>
                  <a:srgbClr val="000000"/>
                </a:solidFill>
                <a:latin typeface="Calibri" panose="020F0502020204030204" pitchFamily="34" charset="0"/>
              </a:rPr>
              <a:t>Indicate the location of item 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pPr marL="400050" lvl="0" indent="-400050"/>
            <a:r>
              <a:rPr lang="en-US" sz="1200" b="1" dirty="0" smtClean="0"/>
              <a:t>Call number: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locate the</a:t>
            </a:r>
          </a:p>
          <a:p>
            <a:pPr marL="400050" lvl="0" indent="-40005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material on the shelf</a:t>
            </a:r>
          </a:p>
          <a:p>
            <a:pPr marL="400050" indent="-400050"/>
            <a:endParaRPr lang="en-US" sz="1200" b="1" dirty="0" smtClean="0"/>
          </a:p>
          <a:p>
            <a:pPr marL="400050" indent="-400050"/>
            <a:endParaRPr lang="en-US" sz="1200" dirty="0"/>
          </a:p>
          <a:p>
            <a:r>
              <a:rPr lang="en-US" sz="1200" b="1" dirty="0" smtClean="0"/>
              <a:t>Status: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indicate either the material is available or on loan or other status</a:t>
            </a:r>
            <a:endParaRPr lang="en-US" sz="1200" b="1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262" y="25909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77" y="1371600"/>
            <a:ext cx="220902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6200" y="5372100"/>
            <a:ext cx="1219200" cy="102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1" y="5372100"/>
            <a:ext cx="762000" cy="102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7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7462" r="18303" b="54849"/>
          <a:stretch/>
        </p:blipFill>
        <p:spPr bwMode="auto">
          <a:xfrm>
            <a:off x="2857500" y="1324275"/>
            <a:ext cx="6210300" cy="4695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2428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“</a:t>
            </a:r>
            <a:r>
              <a:rPr lang="en-US" sz="1400" b="1" dirty="0" smtClean="0"/>
              <a:t>Instructor Name</a:t>
            </a:r>
            <a:r>
              <a:rPr lang="en-US" sz="1400" dirty="0" smtClean="0"/>
              <a:t>” in the search type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Type Instructor </a:t>
            </a:r>
            <a:r>
              <a:rPr lang="en-US" sz="1400" dirty="0"/>
              <a:t>/ </a:t>
            </a:r>
            <a:r>
              <a:rPr lang="en-US" sz="1400" dirty="0" smtClean="0"/>
              <a:t>Lecturer Name </a:t>
            </a:r>
            <a:r>
              <a:rPr lang="en-US" sz="1400" dirty="0"/>
              <a:t>in the words box e.g. </a:t>
            </a:r>
            <a:r>
              <a:rPr lang="en-US" sz="1400" dirty="0" smtClean="0"/>
              <a:t>“</a:t>
            </a:r>
            <a:r>
              <a:rPr lang="en-US" sz="1400" b="1" dirty="0" smtClean="0"/>
              <a:t>Mokhtar </a:t>
            </a:r>
            <a:r>
              <a:rPr lang="en-US" sz="1400" b="1" dirty="0" err="1" smtClean="0"/>
              <a:t>Nawaw</a:t>
            </a:r>
            <a:r>
              <a:rPr lang="en-US" sz="1400" dirty="0" err="1" smtClean="0"/>
              <a:t>i</a:t>
            </a:r>
            <a:r>
              <a:rPr lang="en-US" sz="1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Click </a:t>
            </a:r>
            <a:r>
              <a:rPr lang="en-US" sz="1400" b="1" dirty="0" smtClean="0"/>
              <a:t>Search</a:t>
            </a:r>
            <a:r>
              <a:rPr lang="en-US" sz="1400" dirty="0" smtClean="0"/>
              <a:t>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05386" y="4043974"/>
            <a:ext cx="428628" cy="410446"/>
          </a:xfrm>
          <a:prstGeom prst="wedgeRoundRectCallout">
            <a:avLst>
              <a:gd name="adj1" fmla="val -118816"/>
              <a:gd name="adj2" fmla="val 12311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MY" sz="1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781800" y="4674513"/>
            <a:ext cx="428628" cy="410446"/>
          </a:xfrm>
          <a:prstGeom prst="wedgeRoundRectCallout">
            <a:avLst>
              <a:gd name="adj1" fmla="val -139422"/>
              <a:gd name="adj2" fmla="val -1641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00400" y="4024836"/>
            <a:ext cx="428628" cy="410446"/>
          </a:xfrm>
          <a:prstGeom prst="wedgeRoundRectCallout">
            <a:avLst>
              <a:gd name="adj1" fmla="val 40227"/>
              <a:gd name="adj2" fmla="val 1106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(INSTRUCTOR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621" y="1324275"/>
            <a:ext cx="2232248" cy="7386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Instructor Name:</a:t>
            </a:r>
          </a:p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Mokhtar </a:t>
            </a:r>
            <a:r>
              <a:rPr lang="en-US" sz="1400" b="1" u="sng" dirty="0" err="1" smtClean="0">
                <a:solidFill>
                  <a:schemeClr val="tx1"/>
                </a:solidFill>
              </a:rPr>
              <a:t>Nawawi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7462" r="18466" b="37315"/>
          <a:stretch/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200400" y="3657600"/>
            <a:ext cx="2286000" cy="705705"/>
          </a:xfrm>
          <a:prstGeom prst="wedgeRoundRectCallout">
            <a:avLst>
              <a:gd name="adj1" fmla="val -63213"/>
              <a:gd name="adj2" fmla="val 12810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Click on selected Course Name e.g. </a:t>
            </a:r>
            <a:r>
              <a:rPr lang="en-MY" sz="1200" b="1" dirty="0" smtClean="0">
                <a:solidFill>
                  <a:srgbClr val="FFFF00"/>
                </a:solidFill>
              </a:rPr>
              <a:t>EDUCATIONAL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3714776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(INSTRUCTOR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7462" r="18548" b="24310"/>
          <a:stretch/>
        </p:blipFill>
        <p:spPr bwMode="auto">
          <a:xfrm>
            <a:off x="2743200" y="1291454"/>
            <a:ext cx="6400800" cy="55665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401" y="3199641"/>
            <a:ext cx="2240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Instructor Name “</a:t>
            </a:r>
            <a:r>
              <a:rPr lang="en-US" sz="1400" dirty="0" smtClean="0"/>
              <a:t>MOKHTAR BIN HAJI NAWAWI” is included in </a:t>
            </a:r>
            <a:r>
              <a:rPr lang="en-US" sz="1400" b="1" dirty="0" smtClean="0"/>
              <a:t>Course ID</a:t>
            </a:r>
            <a:r>
              <a:rPr lang="en-US" sz="1400" dirty="0" smtClean="0"/>
              <a:t> “EDU 3034” &amp; </a:t>
            </a:r>
            <a:r>
              <a:rPr lang="en-US" sz="1400" b="1" dirty="0" smtClean="0"/>
              <a:t>Course Name </a:t>
            </a:r>
            <a:r>
              <a:rPr lang="en-US" sz="1400" dirty="0" smtClean="0"/>
              <a:t>“Educational Technology”</a:t>
            </a:r>
            <a:endParaRPr lang="en-US" sz="140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 flipH="1">
            <a:off x="2316637" y="3230215"/>
            <a:ext cx="337700" cy="1189384"/>
          </a:xfrm>
          <a:prstGeom prst="rightBrace">
            <a:avLst>
              <a:gd name="adj1" fmla="val 104185"/>
              <a:gd name="adj2" fmla="val 5218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4726008"/>
            <a:ext cx="365968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305576" y="3433955"/>
            <a:ext cx="1981200" cy="781905"/>
          </a:xfrm>
          <a:prstGeom prst="wedgeRoundRectCallout">
            <a:avLst>
              <a:gd name="adj1" fmla="val -54994"/>
              <a:gd name="adj2" fmla="val 11745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Click on selected title e.g. </a:t>
            </a:r>
            <a:r>
              <a:rPr lang="en-MY" sz="1200" b="1" dirty="0" err="1" smtClean="0">
                <a:solidFill>
                  <a:srgbClr val="FFFF00"/>
                </a:solidFill>
              </a:rPr>
              <a:t>Fotografi</a:t>
            </a:r>
            <a:r>
              <a:rPr lang="en-MY" sz="1200" b="1" dirty="0" smtClean="0"/>
              <a:t> to view the information details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(INSTRUCTOR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7462" r="18548" b="27525"/>
          <a:stretch/>
        </p:blipFill>
        <p:spPr bwMode="auto">
          <a:xfrm>
            <a:off x="2400300" y="1328418"/>
            <a:ext cx="6705599" cy="55295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10200"/>
            <a:ext cx="1219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298" y="2514600"/>
            <a:ext cx="228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endParaRPr lang="en-US" sz="1200" b="1" dirty="0" smtClean="0"/>
          </a:p>
          <a:p>
            <a:pPr lvl="0"/>
            <a:r>
              <a:rPr lang="en-US" sz="1200" b="1" dirty="0" smtClean="0"/>
              <a:t>Location: </a:t>
            </a:r>
            <a:r>
              <a:rPr lang="en-MY" sz="1400" dirty="0">
                <a:solidFill>
                  <a:srgbClr val="000000"/>
                </a:solidFill>
                <a:latin typeface="Calibri" panose="020F0502020204030204" pitchFamily="34" charset="0"/>
              </a:rPr>
              <a:t>Indicate the location of item 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pPr marL="400050" indent="-400050"/>
            <a:r>
              <a:rPr lang="en-US" sz="1200" b="1" dirty="0" smtClean="0"/>
              <a:t>Call number: </a:t>
            </a:r>
            <a:r>
              <a:rPr lang="en-US" sz="1200" dirty="0" smtClean="0"/>
              <a:t>to locate the</a:t>
            </a:r>
          </a:p>
          <a:p>
            <a:pPr marL="400050" indent="-400050"/>
            <a:r>
              <a:rPr lang="en-US" sz="1200" dirty="0" smtClean="0"/>
              <a:t>material on the shelf</a:t>
            </a:r>
          </a:p>
          <a:p>
            <a:endParaRPr lang="en-US" sz="1200" dirty="0"/>
          </a:p>
          <a:p>
            <a:pPr lvl="0"/>
            <a:r>
              <a:rPr lang="en-US" sz="1200" b="1" dirty="0" smtClean="0"/>
              <a:t>Status: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to indicate either the material is available or on loan or other status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/>
          </a:p>
          <a:p>
            <a:endParaRPr lang="en-US" sz="1200" dirty="0"/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(INSTRUCTOR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5419725"/>
            <a:ext cx="838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541972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77" y="1371600"/>
            <a:ext cx="220902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</p:spTree>
    <p:extLst>
      <p:ext uri="{BB962C8B-B14F-4D97-AF65-F5344CB8AC3E}">
        <p14:creationId xmlns:p14="http://schemas.microsoft.com/office/powerpoint/2010/main" val="29682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7462" r="18548" b="54942"/>
          <a:stretch/>
        </p:blipFill>
        <p:spPr bwMode="auto">
          <a:xfrm>
            <a:off x="2667000" y="1371600"/>
            <a:ext cx="6477000" cy="45482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2749452"/>
            <a:ext cx="2428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Select “</a:t>
            </a:r>
            <a:r>
              <a:rPr lang="en-US" sz="1400" b="1" dirty="0" smtClean="0"/>
              <a:t>Title</a:t>
            </a:r>
            <a:r>
              <a:rPr lang="en-US" sz="1400" dirty="0" smtClean="0"/>
              <a:t>” in the search type</a:t>
            </a:r>
          </a:p>
          <a:p>
            <a:pPr marL="342900" indent="-342900">
              <a:buAutoNum type="arabicPeriod"/>
            </a:pPr>
            <a:endParaRPr lang="en-US" sz="1400" b="1" dirty="0"/>
          </a:p>
          <a:p>
            <a:pPr marL="342900" indent="-342900">
              <a:buFontTx/>
              <a:buAutoNum type="arabicPeriod"/>
            </a:pPr>
            <a:r>
              <a:rPr lang="en-US" sz="1400" dirty="0"/>
              <a:t>Type </a:t>
            </a:r>
            <a:r>
              <a:rPr lang="en-US" sz="1400" dirty="0" smtClean="0"/>
              <a:t>Title </a:t>
            </a:r>
            <a:r>
              <a:rPr lang="en-US" sz="1400" dirty="0"/>
              <a:t>in the </a:t>
            </a:r>
            <a:r>
              <a:rPr lang="en-US" sz="1400" dirty="0" smtClean="0"/>
              <a:t>words </a:t>
            </a:r>
            <a:r>
              <a:rPr lang="en-US" sz="1400" dirty="0"/>
              <a:t>box e.g. </a:t>
            </a:r>
            <a:r>
              <a:rPr lang="en-US" sz="1400" dirty="0" smtClean="0"/>
              <a:t>“</a:t>
            </a:r>
            <a:r>
              <a:rPr lang="en-US" sz="1400" b="1" dirty="0" smtClean="0"/>
              <a:t>corporate </a:t>
            </a:r>
            <a:r>
              <a:rPr lang="en-US" sz="1400" b="1" dirty="0"/>
              <a:t>governance</a:t>
            </a:r>
            <a:r>
              <a:rPr lang="en-US" sz="1400" dirty="0" smtClean="0"/>
              <a:t>”</a:t>
            </a:r>
            <a:endParaRPr lang="en-US" sz="1400" b="1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3.    Click the </a:t>
            </a:r>
            <a:r>
              <a:rPr lang="en-US" sz="1400" b="1" dirty="0" smtClean="0"/>
              <a:t>Search</a:t>
            </a:r>
            <a:r>
              <a:rPr lang="en-US" sz="1400" dirty="0" smtClean="0"/>
              <a:t> button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4114800"/>
            <a:ext cx="428628" cy="410446"/>
          </a:xfrm>
          <a:prstGeom prst="wedgeRoundRectCallout">
            <a:avLst>
              <a:gd name="adj1" fmla="val -103260"/>
              <a:gd name="adj2" fmla="val 11151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MY" sz="12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13235" y="4565334"/>
            <a:ext cx="428628" cy="410446"/>
          </a:xfrm>
          <a:prstGeom prst="wedgeRoundRectCallout">
            <a:avLst>
              <a:gd name="adj1" fmla="val -126088"/>
              <a:gd name="adj2" fmla="val -481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048000" y="3999900"/>
            <a:ext cx="428628" cy="410446"/>
          </a:xfrm>
          <a:prstGeom prst="wedgeRoundRectCallout">
            <a:avLst>
              <a:gd name="adj1" fmla="val 40227"/>
              <a:gd name="adj2" fmla="val 9673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(TITLE)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62" y="1371600"/>
            <a:ext cx="2232248" cy="7386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Title:</a:t>
            </a:r>
          </a:p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Corporate governance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7462" r="18466" b="44475"/>
          <a:stretch/>
        </p:blipFill>
        <p:spPr bwMode="auto">
          <a:xfrm>
            <a:off x="1" y="1289980"/>
            <a:ext cx="9144000" cy="55680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19800" y="4114800"/>
            <a:ext cx="1905000" cy="813048"/>
          </a:xfrm>
          <a:prstGeom prst="wedgeRoundRectCallout">
            <a:avLst>
              <a:gd name="adj1" fmla="val -65024"/>
              <a:gd name="adj2" fmla="val 1086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Click on title </a:t>
            </a:r>
            <a:r>
              <a:rPr lang="en-MY" sz="1200" b="1" dirty="0" smtClean="0">
                <a:solidFill>
                  <a:srgbClr val="FFFF00"/>
                </a:solidFill>
              </a:rPr>
              <a:t>Corporate Governance </a:t>
            </a:r>
            <a:r>
              <a:rPr lang="en-MY" sz="1200" b="1" dirty="0"/>
              <a:t>to view the information details</a:t>
            </a:r>
            <a:r>
              <a:rPr lang="en-MY" sz="1200" b="1" dirty="0" smtClean="0">
                <a:solidFill>
                  <a:srgbClr val="FFFF00"/>
                </a:solidFill>
              </a:rPr>
              <a:t> </a:t>
            </a:r>
            <a:endParaRPr lang="en-MY" sz="12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410200"/>
            <a:ext cx="438671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(TITLE)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7462" r="18383" b="21250"/>
          <a:stretch/>
        </p:blipFill>
        <p:spPr bwMode="auto">
          <a:xfrm>
            <a:off x="2590800" y="1295400"/>
            <a:ext cx="6553200" cy="5562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25977" y="5676900"/>
            <a:ext cx="116022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873" y="2438400"/>
            <a:ext cx="2286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endParaRPr lang="en-US" sz="1200" b="1" dirty="0" smtClean="0"/>
          </a:p>
          <a:p>
            <a:pPr lvl="0"/>
            <a:r>
              <a:rPr lang="en-US" sz="1200" b="1" dirty="0" smtClean="0"/>
              <a:t>Location: </a:t>
            </a:r>
            <a:r>
              <a:rPr lang="en-MY" sz="1400" dirty="0">
                <a:solidFill>
                  <a:srgbClr val="000000"/>
                </a:solidFill>
                <a:latin typeface="Calibri" panose="020F0502020204030204" pitchFamily="34" charset="0"/>
              </a:rPr>
              <a:t>Indicate the location of item </a:t>
            </a:r>
          </a:p>
          <a:p>
            <a:endParaRPr lang="en-US" sz="1200" b="1" dirty="0"/>
          </a:p>
          <a:p>
            <a:pPr marL="400050" indent="-400050"/>
            <a:r>
              <a:rPr lang="en-US" sz="1200" b="1" dirty="0" smtClean="0"/>
              <a:t>Call number: </a:t>
            </a:r>
            <a:r>
              <a:rPr lang="en-US" sz="1400" dirty="0" smtClean="0">
                <a:latin typeface="Calibri" panose="020F0502020204030204" pitchFamily="34" charset="0"/>
              </a:rPr>
              <a:t>to locate the</a:t>
            </a:r>
          </a:p>
          <a:p>
            <a:pPr marL="400050" indent="-400050"/>
            <a:r>
              <a:rPr lang="en-US" sz="1400" dirty="0" smtClean="0">
                <a:latin typeface="Calibri" panose="020F0502020204030204" pitchFamily="34" charset="0"/>
              </a:rPr>
              <a:t>material on the shelf</a:t>
            </a:r>
          </a:p>
          <a:p>
            <a:endParaRPr lang="en-US" sz="1200" dirty="0"/>
          </a:p>
          <a:p>
            <a:pPr lvl="0"/>
            <a:r>
              <a:rPr lang="en-US" sz="1200" b="1" dirty="0" smtClean="0"/>
              <a:t>Status: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to indicate either the material is available or on loan or other status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/>
          </a:p>
          <a:p>
            <a:endParaRPr lang="en-US" sz="1200" dirty="0"/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505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(TITLE)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676900"/>
            <a:ext cx="91440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5657850"/>
            <a:ext cx="70302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77" y="1371600"/>
            <a:ext cx="220902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</p:spTree>
    <p:extLst>
      <p:ext uri="{BB962C8B-B14F-4D97-AF65-F5344CB8AC3E}">
        <p14:creationId xmlns:p14="http://schemas.microsoft.com/office/powerpoint/2010/main" val="17787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72272"/>
            <a:ext cx="71434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4583" r="13324" b="4167"/>
          <a:stretch>
            <a:fillRect/>
          </a:stretch>
        </p:blipFill>
        <p:spPr bwMode="auto">
          <a:xfrm>
            <a:off x="0" y="1295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FIND A BOOK :</a:t>
            </a: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6880" r="19383" b="53008"/>
          <a:stretch/>
        </p:blipFill>
        <p:spPr bwMode="auto">
          <a:xfrm>
            <a:off x="19050" y="5204120"/>
            <a:ext cx="9048750" cy="1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970187" y="4372744"/>
            <a:ext cx="1656184" cy="1008112"/>
          </a:xfrm>
          <a:prstGeom prst="wedgeRoundRectCallout">
            <a:avLst>
              <a:gd name="adj1" fmla="val -103453"/>
              <a:gd name="adj2" fmla="val 7829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Click here to begin</a:t>
            </a:r>
            <a:endParaRPr lang="en-M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8621" r="19205" b="9114"/>
          <a:stretch/>
        </p:blipFill>
        <p:spPr bwMode="auto">
          <a:xfrm>
            <a:off x="0" y="1219200"/>
            <a:ext cx="91440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505200" y="2590800"/>
            <a:ext cx="1447800" cy="762000"/>
          </a:xfrm>
          <a:prstGeom prst="wedgeRoundRectCallout">
            <a:avLst>
              <a:gd name="adj1" fmla="val -44408"/>
              <a:gd name="adj2" fmla="val -9717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Click ‘Reserve Search’</a:t>
            </a:r>
            <a:endParaRPr lang="en-MY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7462" r="18712" b="54240"/>
          <a:stretch/>
        </p:blipFill>
        <p:spPr bwMode="auto">
          <a:xfrm>
            <a:off x="2819400" y="1324124"/>
            <a:ext cx="6324600" cy="5229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354" y="2438399"/>
            <a:ext cx="2428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“</a:t>
            </a:r>
            <a:r>
              <a:rPr lang="en-US" sz="1400" b="1" dirty="0" smtClean="0"/>
              <a:t>Course ID</a:t>
            </a:r>
            <a:r>
              <a:rPr lang="en-US" sz="1400" dirty="0" smtClean="0"/>
              <a:t>” in the search </a:t>
            </a:r>
            <a:r>
              <a:rPr lang="en-US" sz="1400" dirty="0"/>
              <a:t>t</a:t>
            </a:r>
            <a:r>
              <a:rPr lang="en-US" sz="1400" dirty="0" smtClean="0"/>
              <a:t>ype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Type Course </a:t>
            </a:r>
            <a:r>
              <a:rPr lang="en-US" sz="1400" dirty="0"/>
              <a:t>ID in the word box e.g. “</a:t>
            </a:r>
            <a:r>
              <a:rPr lang="en-US" sz="1400" b="1" dirty="0"/>
              <a:t>EDU </a:t>
            </a:r>
            <a:r>
              <a:rPr lang="en-US" sz="1400" b="1" dirty="0" smtClean="0"/>
              <a:t>5437</a:t>
            </a:r>
            <a:r>
              <a:rPr lang="en-US" sz="1400" dirty="0" smtClean="0"/>
              <a:t>”</a:t>
            </a:r>
            <a:endParaRPr lang="en-US" sz="1400" b="1" dirty="0" smtClean="0"/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Click the </a:t>
            </a:r>
            <a:r>
              <a:rPr lang="en-US" sz="1400" b="1" dirty="0" smtClean="0"/>
              <a:t>Search</a:t>
            </a:r>
            <a:r>
              <a:rPr lang="en-US" sz="1400" dirty="0" smtClean="0"/>
              <a:t> button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612124" y="4312256"/>
            <a:ext cx="428628" cy="410446"/>
          </a:xfrm>
          <a:prstGeom prst="wedgeRoundRectCallout">
            <a:avLst>
              <a:gd name="adj1" fmla="val -123869"/>
              <a:gd name="adj2" fmla="val 1127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MY" sz="1200"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4847354"/>
            <a:ext cx="428628" cy="410446"/>
          </a:xfrm>
          <a:prstGeom prst="wedgeRoundRectCallout">
            <a:avLst>
              <a:gd name="adj1" fmla="val -119422"/>
              <a:gd name="adj2" fmla="val 1143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024314" y="5457825"/>
            <a:ext cx="428628" cy="410446"/>
          </a:xfrm>
          <a:prstGeom prst="wedgeRoundRectCallout">
            <a:avLst>
              <a:gd name="adj1" fmla="val -124216"/>
              <a:gd name="adj2" fmla="val -7963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84354" y="1324125"/>
            <a:ext cx="2232248" cy="7386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Course ID:</a:t>
            </a:r>
          </a:p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EDU 5437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22" y="19050"/>
            <a:ext cx="9144000" cy="11430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ID)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336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7463" r="18630" b="28255"/>
          <a:stretch/>
        </p:blipFill>
        <p:spPr bwMode="auto">
          <a:xfrm>
            <a:off x="29227" y="1363049"/>
            <a:ext cx="9114773" cy="54949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27" y="5551118"/>
            <a:ext cx="9038573" cy="321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286117" y="3962400"/>
            <a:ext cx="2505083" cy="1371600"/>
          </a:xfrm>
          <a:prstGeom prst="wedgeRoundRectCallout">
            <a:avLst>
              <a:gd name="adj1" fmla="val -49007"/>
              <a:gd name="adj2" fmla="val 776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 smtClean="0"/>
              <a:t>Click on Course Name e.g. </a:t>
            </a:r>
            <a:r>
              <a:rPr lang="en-MY" sz="1400" b="1" dirty="0" smtClean="0">
                <a:solidFill>
                  <a:srgbClr val="FFFF00"/>
                </a:solidFill>
              </a:rPr>
              <a:t>Teaching and Learning in Agriculture </a:t>
            </a:r>
            <a:r>
              <a:rPr lang="en-MY" sz="1400" b="1" dirty="0" smtClean="0"/>
              <a:t>under Course ID </a:t>
            </a:r>
            <a:r>
              <a:rPr lang="en-MY" sz="1400" b="1" dirty="0" smtClean="0">
                <a:solidFill>
                  <a:srgbClr val="FFFF00"/>
                </a:solidFill>
              </a:rPr>
              <a:t>EDU 5437</a:t>
            </a:r>
            <a:endParaRPr lang="en-MY" sz="1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22" y="19050"/>
            <a:ext cx="9144000" cy="127635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ID)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63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7462" r="18630" b="38338"/>
          <a:stretch/>
        </p:blipFill>
        <p:spPr bwMode="auto">
          <a:xfrm>
            <a:off x="2642423" y="1371600"/>
            <a:ext cx="6501576" cy="5379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077" y="3577224"/>
            <a:ext cx="239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Course ID “</a:t>
            </a:r>
            <a:r>
              <a:rPr lang="en-US" sz="1400" dirty="0" smtClean="0"/>
              <a:t>EDU 5437” is included in </a:t>
            </a:r>
            <a:r>
              <a:rPr lang="en-US" sz="1400" b="1" dirty="0" smtClean="0"/>
              <a:t>Course Name “</a:t>
            </a:r>
            <a:r>
              <a:rPr lang="en-US" sz="1400" dirty="0" smtClean="0"/>
              <a:t>Teaching and Learning in Agriculture” &amp;  </a:t>
            </a:r>
            <a:r>
              <a:rPr lang="en-US" sz="1400" b="1" dirty="0" smtClean="0"/>
              <a:t>Instructor  Name </a:t>
            </a:r>
            <a:r>
              <a:rPr lang="en-US" sz="1400" dirty="0" smtClean="0"/>
              <a:t>“Ramlah Hamzah, Prof. Madya Dr.”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 flipH="1">
            <a:off x="2295225" y="3733798"/>
            <a:ext cx="347198" cy="1302111"/>
          </a:xfrm>
          <a:prstGeom prst="rightBrace">
            <a:avLst>
              <a:gd name="adj1" fmla="val 104185"/>
              <a:gd name="adj2" fmla="val 4902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893211" y="3915539"/>
            <a:ext cx="2705988" cy="1120372"/>
          </a:xfrm>
          <a:prstGeom prst="wedgeRoundRectCallout">
            <a:avLst>
              <a:gd name="adj1" fmla="val -40022"/>
              <a:gd name="adj2" fmla="val 8996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 smtClean="0"/>
              <a:t>Click on selected title e.g. </a:t>
            </a:r>
            <a:r>
              <a:rPr lang="en-MY" sz="1400" b="1" dirty="0">
                <a:solidFill>
                  <a:srgbClr val="FFFF00"/>
                </a:solidFill>
              </a:rPr>
              <a:t>P</a:t>
            </a:r>
            <a:r>
              <a:rPr lang="en-MY" sz="1400" b="1" dirty="0" smtClean="0">
                <a:solidFill>
                  <a:srgbClr val="FFFF00"/>
                </a:solidFill>
              </a:rPr>
              <a:t>ractical Statistics for Experimental Biologists </a:t>
            </a:r>
            <a:r>
              <a:rPr lang="en-MY" sz="1400" b="1" dirty="0" smtClean="0"/>
              <a:t>to view the information details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522" y="19050"/>
            <a:ext cx="9144000" cy="127635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ID)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970" y="1587758"/>
            <a:ext cx="2095229" cy="30777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RESULT PAGE</a:t>
            </a:r>
          </a:p>
        </p:txBody>
      </p:sp>
    </p:spTree>
    <p:extLst>
      <p:ext uri="{BB962C8B-B14F-4D97-AF65-F5344CB8AC3E}">
        <p14:creationId xmlns:p14="http://schemas.microsoft.com/office/powerpoint/2010/main" val="613335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8119" r="18630" b="23847"/>
          <a:stretch/>
        </p:blipFill>
        <p:spPr bwMode="auto">
          <a:xfrm>
            <a:off x="2437358" y="1371600"/>
            <a:ext cx="6696206" cy="548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6961" y="5640888"/>
            <a:ext cx="1110639" cy="607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093" y="2485155"/>
            <a:ext cx="228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Location: </a:t>
            </a:r>
            <a:r>
              <a:rPr lang="en-MY" sz="1400" dirty="0" smtClean="0">
                <a:latin typeface="Calibri" panose="020F0502020204030204" pitchFamily="34" charset="0"/>
              </a:rPr>
              <a:t>Indicate </a:t>
            </a:r>
            <a:r>
              <a:rPr lang="en-MY" sz="1400" dirty="0">
                <a:latin typeface="Calibri" panose="020F0502020204030204" pitchFamily="34" charset="0"/>
              </a:rPr>
              <a:t>the location of item </a:t>
            </a:r>
          </a:p>
          <a:p>
            <a:endParaRPr lang="en-US" sz="1400" b="1" dirty="0">
              <a:latin typeface="Calibri" panose="020F0502020204030204" pitchFamily="34" charset="0"/>
            </a:endParaRPr>
          </a:p>
          <a:p>
            <a:pPr marL="400050" indent="-400050"/>
            <a:r>
              <a:rPr lang="en-US" sz="1400" b="1" dirty="0" smtClean="0">
                <a:latin typeface="Calibri" panose="020F0502020204030204" pitchFamily="34" charset="0"/>
              </a:rPr>
              <a:t>Call number: </a:t>
            </a:r>
            <a:r>
              <a:rPr lang="en-US" sz="1400" dirty="0" smtClean="0">
                <a:latin typeface="Calibri" panose="020F0502020204030204" pitchFamily="34" charset="0"/>
              </a:rPr>
              <a:t>to locate the</a:t>
            </a:r>
          </a:p>
          <a:p>
            <a:pPr marL="400050" indent="-400050"/>
            <a:r>
              <a:rPr lang="en-US" sz="1400" dirty="0" smtClean="0">
                <a:latin typeface="Calibri" panose="020F0502020204030204" pitchFamily="34" charset="0"/>
              </a:rPr>
              <a:t>material on the shelf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</a:rPr>
              <a:t>Status: </a:t>
            </a:r>
            <a:r>
              <a:rPr lang="en-US" sz="1400" dirty="0">
                <a:latin typeface="Calibri" panose="020F0502020204030204" pitchFamily="34" charset="0"/>
              </a:rPr>
              <a:t>to indicate either the material is available or on loan or other status</a:t>
            </a:r>
            <a:endParaRPr lang="en-US" sz="1400" b="1" dirty="0">
              <a:latin typeface="Calibri" panose="020F0502020204030204" pitchFamily="34" charset="0"/>
            </a:endParaRPr>
          </a:p>
          <a:p>
            <a:endParaRPr lang="en-US" sz="1200" dirty="0"/>
          </a:p>
          <a:p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-9522" y="19050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ID)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76" y="1371600"/>
            <a:ext cx="2302235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7017" y="5679903"/>
            <a:ext cx="937885" cy="607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69330" y="5685252"/>
            <a:ext cx="767739" cy="607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5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7462" r="18548" b="55295"/>
          <a:stretch/>
        </p:blipFill>
        <p:spPr bwMode="auto">
          <a:xfrm>
            <a:off x="2512645" y="1324125"/>
            <a:ext cx="6637618" cy="5229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3710"/>
            <a:ext cx="714348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354" y="2534214"/>
            <a:ext cx="2428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“</a:t>
            </a:r>
            <a:r>
              <a:rPr lang="en-US" sz="1400" b="1" dirty="0" smtClean="0"/>
              <a:t>Course Name</a:t>
            </a:r>
            <a:r>
              <a:rPr lang="en-US" sz="1400" dirty="0" smtClean="0"/>
              <a:t>” in the search </a:t>
            </a:r>
            <a:r>
              <a:rPr lang="en-US" sz="1400" dirty="0"/>
              <a:t>t</a:t>
            </a:r>
            <a:r>
              <a:rPr lang="en-US" sz="1400" dirty="0" smtClean="0"/>
              <a:t>ype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Type </a:t>
            </a:r>
            <a:r>
              <a:rPr lang="en-US" sz="1400" dirty="0"/>
              <a:t>C</a:t>
            </a:r>
            <a:r>
              <a:rPr lang="en-US" sz="1400" dirty="0" smtClean="0"/>
              <a:t>ourse Name in </a:t>
            </a:r>
            <a:r>
              <a:rPr lang="en-US" sz="1400" dirty="0"/>
              <a:t>the word box e.g. </a:t>
            </a:r>
            <a:r>
              <a:rPr lang="en-US" sz="1400" dirty="0" smtClean="0"/>
              <a:t>“</a:t>
            </a:r>
            <a:r>
              <a:rPr lang="en-US" sz="1400" b="1" dirty="0" smtClean="0"/>
              <a:t>principles of adult education</a:t>
            </a:r>
            <a:r>
              <a:rPr lang="en-US" sz="1400" dirty="0" smtClean="0"/>
              <a:t>”</a:t>
            </a:r>
            <a:endParaRPr lang="en-US" sz="1400" b="1" dirty="0" smtClean="0"/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Click the </a:t>
            </a:r>
            <a:r>
              <a:rPr lang="en-US" sz="1400" b="1" dirty="0" smtClean="0"/>
              <a:t>Search</a:t>
            </a:r>
            <a:r>
              <a:rPr lang="en-US" sz="1400" dirty="0" smtClean="0"/>
              <a:t> button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4953000"/>
            <a:ext cx="428628" cy="410446"/>
          </a:xfrm>
          <a:prstGeom prst="wedgeRoundRectCallout">
            <a:avLst>
              <a:gd name="adj1" fmla="val -146088"/>
              <a:gd name="adj2" fmla="val 910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767011" y="4542554"/>
            <a:ext cx="428628" cy="410446"/>
          </a:xfrm>
          <a:prstGeom prst="wedgeRoundRectCallout">
            <a:avLst>
              <a:gd name="adj1" fmla="val 60227"/>
              <a:gd name="adj2" fmla="val 9209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227529" y="4277966"/>
            <a:ext cx="428628" cy="410446"/>
          </a:xfrm>
          <a:prstGeom prst="wedgeRoundRectCallout">
            <a:avLst>
              <a:gd name="adj1" fmla="val -152636"/>
              <a:gd name="adj2" fmla="val 16380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MY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6262" y="25909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54" y="1324125"/>
            <a:ext cx="2232248" cy="9541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Course Name:</a:t>
            </a:r>
          </a:p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Principles of adult education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557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7463" r="19123" b="5753"/>
          <a:stretch/>
        </p:blipFill>
        <p:spPr bwMode="auto">
          <a:xfrm>
            <a:off x="15657" y="1295400"/>
            <a:ext cx="9128343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799" y="4315544"/>
            <a:ext cx="5715001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657600" y="3200400"/>
            <a:ext cx="2286000" cy="705705"/>
          </a:xfrm>
          <a:prstGeom prst="wedgeRoundRectCallout">
            <a:avLst>
              <a:gd name="adj1" fmla="val -54993"/>
              <a:gd name="adj2" fmla="val 10325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Click on Course Name e.g. </a:t>
            </a:r>
            <a:r>
              <a:rPr lang="en-MY" sz="1200" b="1" dirty="0" smtClean="0">
                <a:solidFill>
                  <a:srgbClr val="FFFF00"/>
                </a:solidFill>
              </a:rPr>
              <a:t>PRINCIPLES OF ADULT EDUCATION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2" y="25909"/>
            <a:ext cx="9144000" cy="1239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RESERVE SEARCH (COURSE NAME)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6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1490</Template>
  <TotalTime>1468</TotalTime>
  <Words>603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Diseño predeterminado</vt:lpstr>
      <vt:lpstr>A RESERVE SEARCH  allows you to search  for items on reserve  (Special-Red Spot)  by using: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Type you Matric number in the Patron Barcode box (e.g. GS12700/A02912)  2. Type your identification card number/passport number in the Password box e.g.830723035253/A1234346)   3. Click submit button and patron record will shown</dc:title>
  <dc:creator>KHAIRIL</dc:creator>
  <cp:lastModifiedBy>upm</cp:lastModifiedBy>
  <cp:revision>170</cp:revision>
  <dcterms:created xsi:type="dcterms:W3CDTF">2013-05-02T00:48:39Z</dcterms:created>
  <dcterms:modified xsi:type="dcterms:W3CDTF">2015-09-04T03:02:41Z</dcterms:modified>
</cp:coreProperties>
</file>