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84" r:id="rId2"/>
    <p:sldId id="282" r:id="rId3"/>
    <p:sldId id="270" r:id="rId4"/>
    <p:sldId id="28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2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4C0AF-9B63-4CD9-92E2-CDB666A1F897}" type="datetimeFigureOut">
              <a:rPr lang="en-MY" smtClean="0"/>
              <a:t>4/9/2015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5CF24-CEC0-4892-890F-CEE3EAFFB27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20658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5CF24-CEC0-4892-890F-CEE3EAFFB276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26104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5CF24-CEC0-4892-890F-CEE3EAFFB276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94940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5CF24-CEC0-4892-890F-CEE3EAFFB276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78689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5CF24-CEC0-4892-890F-CEE3EAFFB276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78429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C6B32-5180-459D-9C18-72A2F03DB1A2}" type="datetimeFigureOut">
              <a:rPr lang="en-MY" smtClean="0"/>
              <a:pPr/>
              <a:t>4/9/2015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12F6-BFE2-4B90-B8D8-F427B882770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C6B32-5180-459D-9C18-72A2F03DB1A2}" type="datetimeFigureOut">
              <a:rPr lang="en-MY" smtClean="0"/>
              <a:pPr/>
              <a:t>4/9/2015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12F6-BFE2-4B90-B8D8-F427B882770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C6B32-5180-459D-9C18-72A2F03DB1A2}" type="datetimeFigureOut">
              <a:rPr lang="en-MY" smtClean="0"/>
              <a:pPr/>
              <a:t>4/9/2015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12F6-BFE2-4B90-B8D8-F427B882770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C6B32-5180-459D-9C18-72A2F03DB1A2}" type="datetimeFigureOut">
              <a:rPr lang="en-MY" smtClean="0"/>
              <a:pPr/>
              <a:t>4/9/2015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12F6-BFE2-4B90-B8D8-F427B882770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C6B32-5180-459D-9C18-72A2F03DB1A2}" type="datetimeFigureOut">
              <a:rPr lang="en-MY" smtClean="0"/>
              <a:pPr/>
              <a:t>4/9/2015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12F6-BFE2-4B90-B8D8-F427B882770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C6B32-5180-459D-9C18-72A2F03DB1A2}" type="datetimeFigureOut">
              <a:rPr lang="en-MY" smtClean="0"/>
              <a:pPr/>
              <a:t>4/9/2015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12F6-BFE2-4B90-B8D8-F427B882770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C6B32-5180-459D-9C18-72A2F03DB1A2}" type="datetimeFigureOut">
              <a:rPr lang="en-MY" smtClean="0"/>
              <a:pPr/>
              <a:t>4/9/2015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12F6-BFE2-4B90-B8D8-F427B882770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C6B32-5180-459D-9C18-72A2F03DB1A2}" type="datetimeFigureOut">
              <a:rPr lang="en-MY" smtClean="0"/>
              <a:pPr/>
              <a:t>4/9/2015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12F6-BFE2-4B90-B8D8-F427B882770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C6B32-5180-459D-9C18-72A2F03DB1A2}" type="datetimeFigureOut">
              <a:rPr lang="en-MY" smtClean="0"/>
              <a:pPr/>
              <a:t>4/9/2015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12F6-BFE2-4B90-B8D8-F427B882770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C6B32-5180-459D-9C18-72A2F03DB1A2}" type="datetimeFigureOut">
              <a:rPr lang="en-MY" smtClean="0"/>
              <a:pPr/>
              <a:t>4/9/2015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12F6-BFE2-4B90-B8D8-F427B882770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C6B32-5180-459D-9C18-72A2F03DB1A2}" type="datetimeFigureOut">
              <a:rPr lang="en-MY" smtClean="0"/>
              <a:pPr/>
              <a:t>4/9/2015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12F6-BFE2-4B90-B8D8-F427B8827706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EEC6B32-5180-459D-9C18-72A2F03DB1A2}" type="datetimeFigureOut">
              <a:rPr lang="en-MY" smtClean="0"/>
              <a:pPr/>
              <a:t>4/9/2015</a:t>
            </a:fld>
            <a:endParaRPr lang="en-MY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en-MY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C31312F6-BFE2-4B90-B8D8-F427B8827706}" type="slidenum">
              <a:rPr lang="en-MY" smtClean="0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2" t="14699" r="19658" b="30517"/>
          <a:stretch/>
        </p:blipFill>
        <p:spPr bwMode="auto">
          <a:xfrm>
            <a:off x="29655" y="1196752"/>
            <a:ext cx="911434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0" t="36880" r="19383" b="53008"/>
          <a:stretch/>
        </p:blipFill>
        <p:spPr bwMode="auto">
          <a:xfrm>
            <a:off x="1" y="5373216"/>
            <a:ext cx="914400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1979712" y="4597977"/>
            <a:ext cx="1656184" cy="1008112"/>
          </a:xfrm>
          <a:prstGeom prst="wedgeRoundRectCallout">
            <a:avLst>
              <a:gd name="adj1" fmla="val -103453"/>
              <a:gd name="adj2" fmla="val 78297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Click here to begin</a:t>
            </a:r>
            <a:endParaRPr lang="en-MY" b="1" dirty="0"/>
          </a:p>
        </p:txBody>
      </p:sp>
      <p:sp>
        <p:nvSpPr>
          <p:cNvPr id="12" name="Rectangle 11"/>
          <p:cNvSpPr/>
          <p:nvPr/>
        </p:nvSpPr>
        <p:spPr>
          <a:xfrm>
            <a:off x="1" y="0"/>
            <a:ext cx="9144000" cy="1124744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lvl="0" algn="ctr"/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/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TO </a:t>
            </a:r>
            <a:r>
              <a:rPr lang="en-US" sz="4000" b="1" kern="0" dirty="0">
                <a:solidFill>
                  <a:prstClr val="white"/>
                </a:solidFill>
                <a:latin typeface="Calibri"/>
              </a:rPr>
              <a:t>FIND </a:t>
            </a:r>
            <a:endParaRPr lang="en-US" sz="4000" b="1" kern="0" dirty="0" smtClean="0">
              <a:solidFill>
                <a:prstClr val="white"/>
              </a:solidFill>
              <a:latin typeface="Calibri"/>
            </a:endParaRPr>
          </a:p>
          <a:p>
            <a:pPr lvl="0" algn="ctr"/>
            <a:r>
              <a:rPr lang="en-US" sz="4000" b="1" kern="0" dirty="0" smtClean="0">
                <a:solidFill>
                  <a:prstClr val="white"/>
                </a:solidFill>
                <a:latin typeface="Calibri"/>
              </a:rPr>
              <a:t>RESEARCH THESIS</a:t>
            </a:r>
            <a: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AU" sz="4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67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9" t="8455" r="19220" b="4651"/>
          <a:stretch/>
        </p:blipFill>
        <p:spPr bwMode="auto">
          <a:xfrm>
            <a:off x="2606737" y="1124744"/>
            <a:ext cx="6537263" cy="5733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304" y="2377424"/>
            <a:ext cx="25132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/>
              <a:t>Type search term in the </a:t>
            </a:r>
            <a:r>
              <a:rPr lang="en-US" sz="1400" dirty="0" smtClean="0"/>
              <a:t>  browse box                </a:t>
            </a:r>
            <a:r>
              <a:rPr lang="en-US" sz="1400" dirty="0" err="1" smtClean="0"/>
              <a:t>e.g</a:t>
            </a:r>
            <a:r>
              <a:rPr lang="en-US" sz="1400" dirty="0" smtClean="0"/>
              <a:t> “</a:t>
            </a:r>
            <a:r>
              <a:rPr lang="en-US" sz="1400" b="1" dirty="0" smtClean="0"/>
              <a:t>special education”</a:t>
            </a:r>
          </a:p>
          <a:p>
            <a:pPr marL="342900" indent="-342900"/>
            <a:endParaRPr lang="en-US" sz="1400" dirty="0" smtClean="0"/>
          </a:p>
          <a:p>
            <a:pPr marL="342900" indent="-342900"/>
            <a:r>
              <a:rPr lang="en-US" sz="1400" dirty="0" smtClean="0"/>
              <a:t>2. </a:t>
            </a:r>
            <a:r>
              <a:rPr lang="en-US" sz="1400" dirty="0">
                <a:solidFill>
                  <a:srgbClr val="000000"/>
                </a:solidFill>
              </a:rPr>
              <a:t>Click </a:t>
            </a:r>
            <a:r>
              <a:rPr lang="en-US" sz="1400" b="1" dirty="0" smtClean="0">
                <a:solidFill>
                  <a:srgbClr val="000000"/>
                </a:solidFill>
              </a:rPr>
              <a:t>Search</a:t>
            </a:r>
          </a:p>
          <a:p>
            <a:pPr marL="342900" indent="-342900"/>
            <a:endParaRPr lang="en-US" sz="1400" dirty="0" smtClean="0"/>
          </a:p>
          <a:p>
            <a:pPr marL="342900" indent="-342900"/>
            <a:r>
              <a:rPr lang="en-US" sz="1400" dirty="0" smtClean="0"/>
              <a:t>3. From </a:t>
            </a:r>
            <a:r>
              <a:rPr lang="en-US" sz="1400" dirty="0"/>
              <a:t>the left panel, users may select  by </a:t>
            </a:r>
            <a:r>
              <a:rPr lang="en-US" sz="1400" b="1" dirty="0"/>
              <a:t>Location</a:t>
            </a:r>
            <a:r>
              <a:rPr lang="en-US" sz="1400" dirty="0"/>
              <a:t>                      </a:t>
            </a:r>
            <a:r>
              <a:rPr lang="en-US" sz="1400" dirty="0" err="1"/>
              <a:t>e.g</a:t>
            </a:r>
            <a:r>
              <a:rPr lang="en-US" sz="1400" dirty="0"/>
              <a:t> </a:t>
            </a:r>
            <a:r>
              <a:rPr lang="en-US" sz="1400" b="1" dirty="0"/>
              <a:t>“Special – Thesis”</a:t>
            </a:r>
          </a:p>
          <a:p>
            <a:pPr marL="342900" indent="-342900"/>
            <a:endParaRPr lang="en-US" sz="1400" b="1" dirty="0" smtClean="0"/>
          </a:p>
          <a:p>
            <a:pPr marL="342900" indent="-342900"/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/>
            <a:endParaRPr lang="en-MY" sz="1400" dirty="0"/>
          </a:p>
        </p:txBody>
      </p:sp>
      <p:sp>
        <p:nvSpPr>
          <p:cNvPr id="8" name="Oval 7"/>
          <p:cNvSpPr/>
          <p:nvPr/>
        </p:nvSpPr>
        <p:spPr>
          <a:xfrm>
            <a:off x="2611875" y="3847356"/>
            <a:ext cx="1296144" cy="2880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304" y="1324125"/>
            <a:ext cx="2232248" cy="738664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Let’s try the following term:</a:t>
            </a:r>
          </a:p>
          <a:p>
            <a:pPr algn="ctr"/>
            <a:r>
              <a:rPr lang="en-AU" sz="1400" b="1" dirty="0" smtClean="0">
                <a:solidFill>
                  <a:schemeClr val="tx1"/>
                </a:solidFill>
              </a:rPr>
              <a:t>special education</a:t>
            </a:r>
            <a:endParaRPr lang="en-US" sz="1400" b="1" u="sng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468824" y="1324125"/>
            <a:ext cx="510648" cy="421400"/>
          </a:xfrm>
          <a:prstGeom prst="wedgeRoundRectCallout">
            <a:avLst>
              <a:gd name="adj1" fmla="val 139154"/>
              <a:gd name="adj2" fmla="val -14806"/>
              <a:gd name="adj3" fmla="val 16667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/>
              <a:t>1</a:t>
            </a:r>
            <a:endParaRPr lang="en-MY" sz="1200" b="1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7757820" y="1434508"/>
            <a:ext cx="428628" cy="410446"/>
          </a:xfrm>
          <a:prstGeom prst="wedgeRoundRectCallout">
            <a:avLst>
              <a:gd name="adj1" fmla="val -155282"/>
              <a:gd name="adj2" fmla="val -44433"/>
              <a:gd name="adj3" fmla="val 16667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1200" b="1" dirty="0" smtClean="0"/>
              <a:t>2</a:t>
            </a:r>
            <a:endParaRPr lang="en-MY" sz="1200" b="1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4084600" y="2172201"/>
            <a:ext cx="549923" cy="410446"/>
          </a:xfrm>
          <a:prstGeom prst="wedgeRoundRectCallout">
            <a:avLst>
              <a:gd name="adj1" fmla="val -118795"/>
              <a:gd name="adj2" fmla="val -48444"/>
              <a:gd name="adj3" fmla="val 16667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1200" b="1" dirty="0" smtClean="0"/>
              <a:t>3</a:t>
            </a:r>
            <a:endParaRPr lang="en-MY" sz="1200" b="1" dirty="0"/>
          </a:p>
        </p:txBody>
      </p:sp>
      <p:sp>
        <p:nvSpPr>
          <p:cNvPr id="20" name="Rectangle 19"/>
          <p:cNvSpPr/>
          <p:nvPr/>
        </p:nvSpPr>
        <p:spPr>
          <a:xfrm>
            <a:off x="1" y="0"/>
            <a:ext cx="9144000" cy="1124744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lvl="0" algn="ctr"/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/>
            <a:r>
              <a:rPr lang="en-US" sz="4000" b="1" kern="0" dirty="0" smtClean="0">
                <a:solidFill>
                  <a:prstClr val="white"/>
                </a:solidFill>
                <a:latin typeface="Calibri"/>
              </a:rPr>
              <a:t>RESEARCH THESIS</a:t>
            </a:r>
            <a: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AU" sz="4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15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38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en-US" sz="2000">
                <a:latin typeface="Arial" pitchFamily="34" charset="0"/>
              </a:rPr>
              <a:t>   </a:t>
            </a:r>
            <a:endParaRPr lang="en-US" b="1">
              <a:latin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6" t="8244" r="19659" b="8244"/>
          <a:stretch/>
        </p:blipFill>
        <p:spPr bwMode="auto">
          <a:xfrm>
            <a:off x="2240939" y="1124745"/>
            <a:ext cx="6845154" cy="5733256"/>
          </a:xfrm>
          <a:prstGeom prst="rect">
            <a:avLst/>
          </a:prstGeom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3491880" y="2420887"/>
            <a:ext cx="2592288" cy="4157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480" y="1263878"/>
            <a:ext cx="2094247" cy="307777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8288" indent="-268288" algn="ctr"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RESULT PAGE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2492895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/>
              <a:t>Click  on </a:t>
            </a:r>
            <a:r>
              <a:rPr lang="en-US" sz="1400" dirty="0" smtClean="0"/>
              <a:t>“</a:t>
            </a:r>
            <a:r>
              <a:rPr lang="en-US" sz="1400" b="1" dirty="0" smtClean="0"/>
              <a:t>Title”</a:t>
            </a:r>
            <a:r>
              <a:rPr lang="en-US" sz="1400" b="1" dirty="0" smtClean="0">
                <a:solidFill>
                  <a:schemeClr val="bg1"/>
                </a:solidFill>
              </a:rPr>
              <a:t>’</a:t>
            </a:r>
            <a:r>
              <a:rPr lang="en-US" sz="1400" dirty="0" smtClean="0"/>
              <a:t>  </a:t>
            </a:r>
            <a:r>
              <a:rPr lang="en-US" sz="1400" dirty="0"/>
              <a:t>for  information details</a:t>
            </a:r>
            <a:endParaRPr lang="en-MY" sz="1400" dirty="0"/>
          </a:p>
          <a:p>
            <a:endParaRPr lang="en-AU" sz="1400" dirty="0"/>
          </a:p>
        </p:txBody>
      </p:sp>
      <p:sp>
        <p:nvSpPr>
          <p:cNvPr id="12" name="Rectangle 11"/>
          <p:cNvSpPr/>
          <p:nvPr/>
        </p:nvSpPr>
        <p:spPr>
          <a:xfrm>
            <a:off x="1" y="0"/>
            <a:ext cx="9144000" cy="1124744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lvl="0" algn="ctr"/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/>
            <a:r>
              <a:rPr lang="en-US" sz="4000" b="1" kern="0" dirty="0" smtClean="0">
                <a:solidFill>
                  <a:prstClr val="white"/>
                </a:solidFill>
                <a:latin typeface="Calibri"/>
              </a:rPr>
              <a:t>RESEARCH THESIS</a:t>
            </a:r>
            <a: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AU" sz="4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876256" y="3645024"/>
            <a:ext cx="510648" cy="421400"/>
          </a:xfrm>
          <a:prstGeom prst="wedgeRoundRectCallout">
            <a:avLst>
              <a:gd name="adj1" fmla="val -125079"/>
              <a:gd name="adj2" fmla="val -59792"/>
              <a:gd name="adj3" fmla="val 16667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/>
              <a:t>1</a:t>
            </a:r>
            <a:endParaRPr lang="en-MY" sz="1200" b="1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55776" y="5589240"/>
            <a:ext cx="5616624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1"/>
          <p:cNvSpPr txBox="1"/>
          <p:nvPr/>
        </p:nvSpPr>
        <p:spPr>
          <a:xfrm>
            <a:off x="33948" y="1916832"/>
            <a:ext cx="238829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  <a:p>
            <a:r>
              <a:rPr lang="en-US" sz="1400" b="1" dirty="0" smtClean="0"/>
              <a:t>Location:</a:t>
            </a:r>
            <a:r>
              <a:rPr lang="en-US" sz="1400" dirty="0" smtClean="0"/>
              <a:t> </a:t>
            </a:r>
            <a:r>
              <a:rPr lang="en-MY" sz="1400" dirty="0"/>
              <a:t>Indicate the </a:t>
            </a:r>
            <a:r>
              <a:rPr lang="en-MY" sz="1400" dirty="0" smtClean="0"/>
              <a:t>location </a:t>
            </a:r>
            <a:r>
              <a:rPr lang="en-MY" sz="1400" dirty="0"/>
              <a:t>of </a:t>
            </a:r>
            <a:r>
              <a:rPr lang="en-MY" sz="1400" dirty="0" smtClean="0"/>
              <a:t>item </a:t>
            </a:r>
          </a:p>
          <a:p>
            <a:endParaRPr lang="en-US" sz="1400" dirty="0"/>
          </a:p>
          <a:p>
            <a:pPr marL="400050" indent="-400050"/>
            <a:r>
              <a:rPr lang="en-US" sz="1400" b="1" dirty="0"/>
              <a:t>Call number: </a:t>
            </a:r>
            <a:r>
              <a:rPr lang="en-US" sz="1400" dirty="0"/>
              <a:t>to locate the</a:t>
            </a:r>
          </a:p>
          <a:p>
            <a:pPr marL="400050" indent="-400050"/>
            <a:r>
              <a:rPr lang="en-US" sz="1400" dirty="0"/>
              <a:t>material on the </a:t>
            </a:r>
            <a:r>
              <a:rPr lang="en-US" sz="1400" dirty="0" smtClean="0"/>
              <a:t>shelf</a:t>
            </a:r>
          </a:p>
          <a:p>
            <a:pPr marL="400050" indent="-400050"/>
            <a:endParaRPr lang="en-US" sz="1400" dirty="0"/>
          </a:p>
          <a:p>
            <a:r>
              <a:rPr lang="en-US" sz="1400" b="1" dirty="0" smtClean="0"/>
              <a:t>Status:</a:t>
            </a:r>
            <a:r>
              <a:rPr lang="en-US" sz="1400" dirty="0"/>
              <a:t> to indicate either the material is available or on loan or other status</a:t>
            </a:r>
            <a:endParaRPr lang="en-MY" sz="1400" dirty="0" smtClean="0"/>
          </a:p>
          <a:p>
            <a:r>
              <a:rPr lang="en-US" sz="1400" dirty="0" smtClean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" y="0"/>
            <a:ext cx="9144000" cy="1124744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lvl="0" algn="ctr"/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/>
            <a:r>
              <a:rPr lang="en-US" sz="4000" b="1" kern="0" dirty="0" smtClean="0">
                <a:solidFill>
                  <a:prstClr val="white"/>
                </a:solidFill>
                <a:latin typeface="Calibri"/>
              </a:rPr>
              <a:t>RESEARCH THESIS</a:t>
            </a:r>
            <a: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MY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AU" sz="4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977" y="1258612"/>
            <a:ext cx="2302235" cy="64633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268288" lvl="0" indent="-268288" algn="ctr"/>
            <a:r>
              <a:rPr lang="en-US" b="1" kern="0" dirty="0">
                <a:solidFill>
                  <a:prstClr val="black"/>
                </a:solidFill>
                <a:latin typeface="Calibri"/>
              </a:rPr>
              <a:t>Item Full Record </a:t>
            </a:r>
          </a:p>
          <a:p>
            <a:pPr marL="268288" lvl="0" indent="-268288" algn="ctr"/>
            <a:r>
              <a:rPr lang="en-US" b="1" kern="0" dirty="0">
                <a:solidFill>
                  <a:prstClr val="black"/>
                </a:solidFill>
                <a:latin typeface="Calibri"/>
              </a:rPr>
              <a:t>     Interface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t="8064" r="18780" b="28456"/>
          <a:stretch/>
        </p:blipFill>
        <p:spPr bwMode="auto">
          <a:xfrm>
            <a:off x="2465512" y="1124744"/>
            <a:ext cx="6678488" cy="5688632"/>
          </a:xfrm>
          <a:prstGeom prst="rect">
            <a:avLst/>
          </a:prstGeom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084168" y="5695597"/>
            <a:ext cx="864096" cy="9737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/>
        </p:nvSpPr>
        <p:spPr>
          <a:xfrm>
            <a:off x="3995936" y="5733255"/>
            <a:ext cx="720080" cy="93610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2627784" y="5695596"/>
            <a:ext cx="1152128" cy="9737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209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1490</Template>
  <TotalTime>1341</TotalTime>
  <Words>114</Words>
  <Application>Microsoft Office PowerPoint</Application>
  <PresentationFormat>On-screen Show (4:3)</PresentationFormat>
  <Paragraphs>41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Diseño predeterminado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Type you Matric number in the Patron Barcode box (e.g. GS12700/A02912)  2. Type your identification card number/passport number in the Password box e.g.830723035253/A1234346)   3. Click submit button and patron record will shown</dc:title>
  <dc:creator>KHAIRIL</dc:creator>
  <cp:lastModifiedBy>upm</cp:lastModifiedBy>
  <cp:revision>133</cp:revision>
  <dcterms:created xsi:type="dcterms:W3CDTF">2013-05-02T00:48:39Z</dcterms:created>
  <dcterms:modified xsi:type="dcterms:W3CDTF">2015-09-04T03:03:07Z</dcterms:modified>
</cp:coreProperties>
</file>