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020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4F98-7B90-4C11-8F2E-55FF57F945DC}" type="datetimeFigureOut">
              <a:rPr lang="en-AU" smtClean="0"/>
              <a:t>4/09/2015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D6ED-08D2-44A7-939D-F82A82170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320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4F98-7B90-4C11-8F2E-55FF57F945DC}" type="datetimeFigureOut">
              <a:rPr lang="en-AU" smtClean="0"/>
              <a:t>4/09/2015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D6ED-08D2-44A7-939D-F82A82170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9884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4F98-7B90-4C11-8F2E-55FF57F945DC}" type="datetimeFigureOut">
              <a:rPr lang="en-AU" smtClean="0"/>
              <a:t>4/09/2015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D6ED-08D2-44A7-939D-F82A82170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258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4F98-7B90-4C11-8F2E-55FF57F945DC}" type="datetimeFigureOut">
              <a:rPr lang="en-AU" smtClean="0"/>
              <a:t>4/09/2015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D6ED-08D2-44A7-939D-F82A82170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221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4F98-7B90-4C11-8F2E-55FF57F945DC}" type="datetimeFigureOut">
              <a:rPr lang="en-AU" smtClean="0"/>
              <a:t>4/09/2015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D6ED-08D2-44A7-939D-F82A82170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016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4F98-7B90-4C11-8F2E-55FF57F945DC}" type="datetimeFigureOut">
              <a:rPr lang="en-AU" smtClean="0"/>
              <a:t>4/09/2015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D6ED-08D2-44A7-939D-F82A82170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472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4F98-7B90-4C11-8F2E-55FF57F945DC}" type="datetimeFigureOut">
              <a:rPr lang="en-AU" smtClean="0"/>
              <a:t>4/09/2015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D6ED-08D2-44A7-939D-F82A82170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611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4F98-7B90-4C11-8F2E-55FF57F945DC}" type="datetimeFigureOut">
              <a:rPr lang="en-AU" smtClean="0"/>
              <a:t>4/09/2015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D6ED-08D2-44A7-939D-F82A82170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8479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4F98-7B90-4C11-8F2E-55FF57F945DC}" type="datetimeFigureOut">
              <a:rPr lang="en-AU" smtClean="0"/>
              <a:t>4/09/2015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D6ED-08D2-44A7-939D-F82A82170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264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4F98-7B90-4C11-8F2E-55FF57F945DC}" type="datetimeFigureOut">
              <a:rPr lang="en-AU" smtClean="0"/>
              <a:t>4/09/2015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D6ED-08D2-44A7-939D-F82A82170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6797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4F98-7B90-4C11-8F2E-55FF57F945DC}" type="datetimeFigureOut">
              <a:rPr lang="en-AU" smtClean="0"/>
              <a:t>4/09/2015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D6ED-08D2-44A7-939D-F82A82170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130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44F98-7B90-4C11-8F2E-55FF57F945DC}" type="datetimeFigureOut">
              <a:rPr lang="en-AU" smtClean="0"/>
              <a:t>4/09/2015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4D6ED-08D2-44A7-939D-F82A821708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162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4" t="14712" r="11345" b="4552"/>
          <a:stretch/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72008"/>
            <a:ext cx="9144000" cy="12687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HOW TO FIND BOOK</a:t>
            </a:r>
            <a:r>
              <a:rPr lang="en-MY" sz="4000" b="1" dirty="0" smtClean="0"/>
              <a:t/>
            </a:r>
            <a:br>
              <a:rPr lang="en-MY" sz="4000" b="1" dirty="0" smtClean="0"/>
            </a:br>
            <a:r>
              <a:rPr lang="en-MY" sz="4000" b="1" dirty="0" smtClean="0"/>
              <a:t>using ADVANCED SEARCH (AUTHOR)</a:t>
            </a:r>
            <a:endParaRPr lang="en-AU" sz="40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491880" y="3356992"/>
            <a:ext cx="1508720" cy="704056"/>
          </a:xfrm>
          <a:prstGeom prst="wedgeRoundRectCallout">
            <a:avLst>
              <a:gd name="adj1" fmla="val 63974"/>
              <a:gd name="adj2" fmla="val -85401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Click here to begin</a:t>
            </a:r>
            <a:endParaRPr lang="en-MY" b="1" dirty="0"/>
          </a:p>
        </p:txBody>
      </p:sp>
    </p:spTree>
    <p:extLst>
      <p:ext uri="{BB962C8B-B14F-4D97-AF65-F5344CB8AC3E}">
        <p14:creationId xmlns:p14="http://schemas.microsoft.com/office/powerpoint/2010/main" val="54030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0" t="36230" r="42586" b="9517"/>
          <a:stretch/>
        </p:blipFill>
        <p:spPr bwMode="auto">
          <a:xfrm>
            <a:off x="2555776" y="1520466"/>
            <a:ext cx="6480720" cy="5227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532" y="1484784"/>
            <a:ext cx="2411760" cy="1477328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Let’s try the following book:</a:t>
            </a:r>
          </a:p>
          <a:p>
            <a:pPr algn="ctr"/>
            <a:r>
              <a:rPr lang="en-AU" dirty="0" smtClean="0">
                <a:solidFill>
                  <a:schemeClr val="tx1"/>
                </a:solidFill>
              </a:rPr>
              <a:t>Marketing for </a:t>
            </a:r>
            <a:r>
              <a:rPr lang="en-AU" dirty="0" err="1" smtClean="0">
                <a:solidFill>
                  <a:schemeClr val="tx1"/>
                </a:solidFill>
              </a:rPr>
              <a:t>nonprofit</a:t>
            </a:r>
            <a:r>
              <a:rPr lang="en-AU" dirty="0" smtClean="0">
                <a:solidFill>
                  <a:schemeClr val="tx1"/>
                </a:solidFill>
              </a:rPr>
              <a:t> organizations </a:t>
            </a:r>
            <a:r>
              <a:rPr lang="en-AU" b="1" dirty="0" smtClean="0">
                <a:solidFill>
                  <a:schemeClr val="tx1"/>
                </a:solidFill>
              </a:rPr>
              <a:t>by Philip Kotler.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0" y="3128188"/>
            <a:ext cx="24117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en-US" sz="1400" dirty="0"/>
              <a:t>Select </a:t>
            </a:r>
            <a:r>
              <a:rPr lang="en-US" sz="1400" dirty="0" smtClean="0"/>
              <a:t>“ </a:t>
            </a:r>
            <a:r>
              <a:rPr lang="en-US" sz="1400" b="1" dirty="0" smtClean="0"/>
              <a:t>Author” </a:t>
            </a:r>
            <a:r>
              <a:rPr lang="en-US" sz="1400" dirty="0" smtClean="0"/>
              <a:t>from the </a:t>
            </a:r>
            <a:r>
              <a:rPr lang="en-US" sz="1400" dirty="0" err="1" smtClean="0"/>
              <a:t>listbox</a:t>
            </a:r>
            <a:r>
              <a:rPr lang="en-US" sz="1400" dirty="0" smtClean="0"/>
              <a:t>.</a:t>
            </a:r>
          </a:p>
          <a:p>
            <a:endParaRPr lang="en-US" sz="1400" b="1" dirty="0"/>
          </a:p>
          <a:p>
            <a:pPr defTabSz="361950"/>
            <a:r>
              <a:rPr lang="en-US" sz="1400" dirty="0" smtClean="0"/>
              <a:t>2.	Select  “</a:t>
            </a:r>
            <a:r>
              <a:rPr lang="en-US" sz="1400" b="1" dirty="0" smtClean="0"/>
              <a:t>has all of these 	words” </a:t>
            </a:r>
            <a:r>
              <a:rPr lang="en-US" sz="1400" dirty="0" smtClean="0"/>
              <a:t>from the list box.</a:t>
            </a:r>
            <a:endParaRPr lang="en-US" sz="1400" dirty="0"/>
          </a:p>
          <a:p>
            <a:pPr marL="342900" indent="-342900"/>
            <a:endParaRPr lang="en-US" sz="1400" dirty="0"/>
          </a:p>
          <a:p>
            <a:pPr>
              <a:tabLst>
                <a:tab pos="361950" algn="l"/>
              </a:tabLst>
            </a:pPr>
            <a:r>
              <a:rPr lang="en-US" sz="1400" dirty="0" smtClean="0"/>
              <a:t>3.	Type search term in the 	box</a:t>
            </a:r>
            <a:r>
              <a:rPr lang="en-US" sz="1400" dirty="0"/>
              <a:t>.</a:t>
            </a:r>
            <a:r>
              <a:rPr lang="en-US" sz="1400" dirty="0" smtClean="0"/>
              <a:t> </a:t>
            </a:r>
          </a:p>
          <a:p>
            <a:pPr defTabSz="361950"/>
            <a:r>
              <a:rPr lang="en-US" sz="1400" dirty="0" smtClean="0"/>
              <a:t>	e.g. </a:t>
            </a:r>
            <a:r>
              <a:rPr lang="en-US" sz="1400" b="1" dirty="0" smtClean="0"/>
              <a:t>“</a:t>
            </a:r>
            <a:r>
              <a:rPr lang="en-US" sz="1400" b="1" dirty="0"/>
              <a:t>P</a:t>
            </a:r>
            <a:r>
              <a:rPr lang="en-US" sz="1400" b="1" dirty="0" smtClean="0"/>
              <a:t>hilip Kotler”</a:t>
            </a:r>
          </a:p>
          <a:p>
            <a:endParaRPr lang="en-US" sz="1400" dirty="0" smtClean="0"/>
          </a:p>
          <a:p>
            <a:pPr marL="342900" indent="-342900"/>
            <a:r>
              <a:rPr lang="en-US" sz="1400" dirty="0" smtClean="0"/>
              <a:t>4. 	Click </a:t>
            </a:r>
            <a:r>
              <a:rPr lang="en-US" sz="1400" b="1" dirty="0" smtClean="0"/>
              <a:t>Search</a:t>
            </a:r>
            <a:r>
              <a:rPr lang="en-US" sz="1400" dirty="0" smtClean="0"/>
              <a:t> .</a:t>
            </a:r>
          </a:p>
          <a:p>
            <a:endParaRPr lang="en-US" sz="1400" dirty="0"/>
          </a:p>
          <a:p>
            <a:pPr marL="342900" indent="-342900"/>
            <a:endParaRPr lang="en-MY" sz="1400" dirty="0"/>
          </a:p>
        </p:txBody>
      </p:sp>
      <p:sp>
        <p:nvSpPr>
          <p:cNvPr id="13" name="Rectangle 12"/>
          <p:cNvSpPr/>
          <p:nvPr/>
        </p:nvSpPr>
        <p:spPr>
          <a:xfrm>
            <a:off x="31532" y="5333"/>
            <a:ext cx="9144000" cy="111941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/>
              <a:t>ADVANCED SEARCH (AUTHOR)</a:t>
            </a:r>
            <a:endParaRPr lang="en-AU" sz="40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3491880" y="1309766"/>
            <a:ext cx="510648" cy="421400"/>
          </a:xfrm>
          <a:prstGeom prst="wedgeRoundRectCallout">
            <a:avLst>
              <a:gd name="adj1" fmla="val -741"/>
              <a:gd name="adj2" fmla="val 86908"/>
              <a:gd name="adj3" fmla="val 16667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/>
              <a:t>1</a:t>
            </a:r>
            <a:endParaRPr lang="en-MY" sz="1200" b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540812" y="1340768"/>
            <a:ext cx="510648" cy="421400"/>
          </a:xfrm>
          <a:prstGeom prst="wedgeRoundRectCallout">
            <a:avLst>
              <a:gd name="adj1" fmla="val 21642"/>
              <a:gd name="adj2" fmla="val 80127"/>
              <a:gd name="adj3" fmla="val 16667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2</a:t>
            </a:r>
            <a:endParaRPr lang="en-MY" sz="1200" b="1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7092280" y="2223448"/>
            <a:ext cx="510648" cy="421400"/>
          </a:xfrm>
          <a:prstGeom prst="wedgeRoundRectCallout">
            <a:avLst>
              <a:gd name="adj1" fmla="val -86544"/>
              <a:gd name="adj2" fmla="val -71314"/>
              <a:gd name="adj3" fmla="val 16667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3</a:t>
            </a:r>
            <a:endParaRPr lang="en-MY" sz="1200" b="1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3854185" y="2973547"/>
            <a:ext cx="510648" cy="421400"/>
          </a:xfrm>
          <a:prstGeom prst="wedgeRoundRectCallout">
            <a:avLst>
              <a:gd name="adj1" fmla="val 120502"/>
              <a:gd name="adj2" fmla="val -10286"/>
              <a:gd name="adj3" fmla="val 16667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4</a:t>
            </a:r>
            <a:endParaRPr lang="en-MY" sz="1200" b="1" dirty="0"/>
          </a:p>
        </p:txBody>
      </p:sp>
    </p:spTree>
    <p:extLst>
      <p:ext uri="{BB962C8B-B14F-4D97-AF65-F5344CB8AC3E}">
        <p14:creationId xmlns:p14="http://schemas.microsoft.com/office/powerpoint/2010/main" val="33495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14712" r="19103" b="4552"/>
          <a:stretch/>
        </p:blipFill>
        <p:spPr bwMode="auto">
          <a:xfrm>
            <a:off x="2555776" y="1268760"/>
            <a:ext cx="6582494" cy="5256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/>
              <a:t>ADVANCED SEARCH (AUTHOR)</a:t>
            </a:r>
            <a:endParaRPr lang="en-AU" sz="4000" dirty="0"/>
          </a:p>
        </p:txBody>
      </p:sp>
      <p:sp>
        <p:nvSpPr>
          <p:cNvPr id="4" name="Rectangle 3"/>
          <p:cNvSpPr/>
          <p:nvPr/>
        </p:nvSpPr>
        <p:spPr>
          <a:xfrm>
            <a:off x="45246" y="1268760"/>
            <a:ext cx="2388294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8288" indent="-268288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RESULT PAGE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45246" y="1953706"/>
            <a:ext cx="2366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algn="just"/>
            <a:r>
              <a:rPr lang="en-US" dirty="0" smtClean="0"/>
              <a:t>5. Click  on  the </a:t>
            </a:r>
            <a:r>
              <a:rPr lang="en-US" b="1" dirty="0" smtClean="0"/>
              <a:t>‘title’  </a:t>
            </a:r>
            <a:r>
              <a:rPr lang="en-US" dirty="0" smtClean="0"/>
              <a:t>of the appropriate result to  view information details.</a:t>
            </a:r>
            <a:endParaRPr lang="en-MY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300192" y="1953706"/>
            <a:ext cx="510648" cy="421400"/>
          </a:xfrm>
          <a:prstGeom prst="wedgeRoundRectCallout">
            <a:avLst>
              <a:gd name="adj1" fmla="val -60430"/>
              <a:gd name="adj2" fmla="val -134603"/>
              <a:gd name="adj3" fmla="val 16667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200" b="1" dirty="0" smtClean="0"/>
              <a:t>5</a:t>
            </a:r>
            <a:endParaRPr lang="en-MY" sz="1200" b="1" dirty="0"/>
          </a:p>
        </p:txBody>
      </p:sp>
    </p:spTree>
    <p:extLst>
      <p:ext uri="{BB962C8B-B14F-4D97-AF65-F5344CB8AC3E}">
        <p14:creationId xmlns:p14="http://schemas.microsoft.com/office/powerpoint/2010/main" val="38772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1" t="35310" r="18793" b="18161"/>
          <a:stretch/>
        </p:blipFill>
        <p:spPr bwMode="auto">
          <a:xfrm>
            <a:off x="2478807" y="1340768"/>
            <a:ext cx="6552728" cy="5256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/>
              <a:t>ADVANCED SEARCH (AUTHOR)</a:t>
            </a:r>
            <a:endParaRPr lang="en-AU" sz="4000" dirty="0"/>
          </a:p>
        </p:txBody>
      </p:sp>
      <p:sp>
        <p:nvSpPr>
          <p:cNvPr id="7" name="TextBox 9"/>
          <p:cNvSpPr txBox="1">
            <a:spLocks noGrp="1"/>
          </p:cNvSpPr>
          <p:nvPr>
            <p:ph idx="1"/>
          </p:nvPr>
        </p:nvSpPr>
        <p:spPr>
          <a:xfrm>
            <a:off x="47298" y="1484784"/>
            <a:ext cx="2308220" cy="52322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algn="ctr">
              <a:buNone/>
            </a:pPr>
            <a:r>
              <a:rPr lang="en-US" sz="1400" b="1" dirty="0" smtClean="0"/>
              <a:t>INFORMATION DETAILS PAGE.</a:t>
            </a:r>
          </a:p>
        </p:txBody>
      </p:sp>
      <p:sp>
        <p:nvSpPr>
          <p:cNvPr id="8" name="TextBox 9"/>
          <p:cNvSpPr txBox="1">
            <a:spLocks/>
          </p:cNvSpPr>
          <p:nvPr/>
        </p:nvSpPr>
        <p:spPr>
          <a:xfrm>
            <a:off x="0" y="2192084"/>
            <a:ext cx="2339752" cy="297927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/>
            <a:endParaRPr lang="en-US" sz="1400" b="1" dirty="0" smtClean="0"/>
          </a:p>
          <a:p>
            <a:pPr marL="285750" indent="-285750" algn="just"/>
            <a:r>
              <a:rPr lang="en-US" sz="1400" b="1" dirty="0"/>
              <a:t>Location:</a:t>
            </a:r>
            <a:r>
              <a:rPr lang="en-US" sz="1400" dirty="0"/>
              <a:t> </a:t>
            </a:r>
            <a:r>
              <a:rPr lang="en-MY" sz="1400" dirty="0"/>
              <a:t>Indicate the location of item </a:t>
            </a:r>
          </a:p>
          <a:p>
            <a:pPr marL="285750" indent="-285750" algn="just"/>
            <a:endParaRPr lang="en-US" sz="1400" b="1" dirty="0" smtClean="0"/>
          </a:p>
          <a:p>
            <a:pPr marL="285750" indent="-285750" algn="just"/>
            <a:r>
              <a:rPr lang="en-US" sz="1400" b="1" dirty="0" smtClean="0"/>
              <a:t>Call number: </a:t>
            </a:r>
            <a:r>
              <a:rPr lang="en-US" sz="1400" dirty="0" smtClean="0"/>
              <a:t>to locate the material on the shelf</a:t>
            </a:r>
          </a:p>
          <a:p>
            <a:pPr indent="0" algn="just">
              <a:buFont typeface="Arial" panose="020B0604020202020204" pitchFamily="34" charset="0"/>
              <a:buNone/>
            </a:pPr>
            <a:endParaRPr lang="en-US" sz="1400" dirty="0" smtClean="0"/>
          </a:p>
          <a:p>
            <a:pPr marL="285750" indent="-285750" algn="just"/>
            <a:r>
              <a:rPr lang="en-US" sz="1400" b="1" dirty="0" smtClean="0"/>
              <a:t>Status:</a:t>
            </a:r>
            <a:r>
              <a:rPr lang="en-US" sz="1400" dirty="0" smtClean="0"/>
              <a:t> to indicate either the material is available or on loan or other status</a:t>
            </a:r>
          </a:p>
          <a:p>
            <a:pPr marL="285750" indent="-285750" algn="just"/>
            <a:endParaRPr lang="en-US" sz="1400" dirty="0" smtClean="0"/>
          </a:p>
          <a:p>
            <a:pPr marL="285750" indent="-285750"/>
            <a:endParaRPr lang="en-US" sz="1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555776" y="5517232"/>
            <a:ext cx="720080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3563888" y="5517232"/>
            <a:ext cx="729024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6331724" y="5517232"/>
            <a:ext cx="688548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964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4" t="14712" r="11345" b="4552"/>
          <a:stretch/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HOW TO FIND BOOK</a:t>
            </a:r>
            <a:r>
              <a:rPr lang="en-MY" sz="4000" b="1" dirty="0" smtClean="0"/>
              <a:t/>
            </a:r>
            <a:br>
              <a:rPr lang="en-MY" sz="4000" b="1" dirty="0" smtClean="0"/>
            </a:br>
            <a:r>
              <a:rPr lang="en-MY" sz="4000" b="1" dirty="0" smtClean="0"/>
              <a:t>using ADVANCED SEARCH (CALL NUMBER)</a:t>
            </a:r>
            <a:endParaRPr lang="en-AU" sz="40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932212" y="3135660"/>
            <a:ext cx="1656184" cy="1008112"/>
          </a:xfrm>
          <a:prstGeom prst="wedgeRoundRectCallout">
            <a:avLst>
              <a:gd name="adj1" fmla="val 89786"/>
              <a:gd name="adj2" fmla="val -49255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Click here to begin</a:t>
            </a:r>
            <a:endParaRPr lang="en-MY" b="1" dirty="0"/>
          </a:p>
        </p:txBody>
      </p:sp>
    </p:spTree>
    <p:extLst>
      <p:ext uri="{BB962C8B-B14F-4D97-AF65-F5344CB8AC3E}">
        <p14:creationId xmlns:p14="http://schemas.microsoft.com/office/powerpoint/2010/main" val="9868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9" t="32706" r="41592" b="5402"/>
          <a:stretch/>
        </p:blipFill>
        <p:spPr bwMode="auto">
          <a:xfrm>
            <a:off x="2555777" y="1552311"/>
            <a:ext cx="6480720" cy="51170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532" y="1484784"/>
            <a:ext cx="2411760" cy="92333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Let’s try the following call number:</a:t>
            </a:r>
          </a:p>
          <a:p>
            <a:pPr algn="ctr"/>
            <a:r>
              <a:rPr lang="en-AU" b="1" dirty="0">
                <a:solidFill>
                  <a:schemeClr val="tx1"/>
                </a:solidFill>
              </a:rPr>
              <a:t>HD30.213 O99 2015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0" y="2624132"/>
            <a:ext cx="25557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en-US" sz="1400" dirty="0"/>
              <a:t>Select  </a:t>
            </a:r>
            <a:r>
              <a:rPr lang="en-US" sz="1400" dirty="0" smtClean="0"/>
              <a:t>“</a:t>
            </a:r>
            <a:r>
              <a:rPr lang="en-US" sz="1400" b="1" dirty="0" smtClean="0"/>
              <a:t>Call Number” </a:t>
            </a:r>
            <a:r>
              <a:rPr lang="en-US" sz="1400" dirty="0" smtClean="0"/>
              <a:t>from the </a:t>
            </a:r>
            <a:r>
              <a:rPr lang="en-US" sz="1400" dirty="0" err="1" smtClean="0"/>
              <a:t>listbox</a:t>
            </a:r>
            <a:r>
              <a:rPr lang="en-US" sz="1400" dirty="0" smtClean="0"/>
              <a:t>.</a:t>
            </a:r>
          </a:p>
          <a:p>
            <a:endParaRPr lang="en-US" sz="1400" b="1" dirty="0"/>
          </a:p>
          <a:p>
            <a:pPr defTabSz="361950"/>
            <a:r>
              <a:rPr lang="en-US" sz="1400" dirty="0" smtClean="0"/>
              <a:t>2.	Select  “</a:t>
            </a:r>
            <a:r>
              <a:rPr lang="en-US" sz="1400" b="1" dirty="0" smtClean="0"/>
              <a:t>has all of these 	words” </a:t>
            </a:r>
            <a:r>
              <a:rPr lang="en-US" sz="1400" dirty="0" smtClean="0"/>
              <a:t>from the list box.</a:t>
            </a:r>
            <a:endParaRPr lang="en-US" sz="1400" dirty="0"/>
          </a:p>
          <a:p>
            <a:pPr marL="342900" indent="-342900"/>
            <a:endParaRPr lang="en-US" sz="1400" dirty="0"/>
          </a:p>
          <a:p>
            <a:pPr>
              <a:tabLst>
                <a:tab pos="361950" algn="l"/>
              </a:tabLst>
            </a:pPr>
            <a:r>
              <a:rPr lang="en-US" sz="1400" dirty="0" smtClean="0"/>
              <a:t>3.	Type search term in the 	box</a:t>
            </a:r>
            <a:r>
              <a:rPr lang="en-US" sz="1400" dirty="0"/>
              <a:t>.</a:t>
            </a:r>
            <a:r>
              <a:rPr lang="en-US" sz="1400" dirty="0" smtClean="0"/>
              <a:t> </a:t>
            </a:r>
          </a:p>
          <a:p>
            <a:pPr defTabSz="361950"/>
            <a:r>
              <a:rPr lang="en-US" sz="1400" dirty="0" smtClean="0"/>
              <a:t>	e.g. </a:t>
            </a:r>
            <a:r>
              <a:rPr lang="en-US" sz="1400" dirty="0"/>
              <a:t>“</a:t>
            </a:r>
            <a:r>
              <a:rPr lang="en-US" sz="1400" b="1" dirty="0"/>
              <a:t>HD30.213 O99 </a:t>
            </a:r>
            <a:r>
              <a:rPr lang="en-US" sz="1400" b="1" dirty="0" smtClean="0"/>
              <a:t> 2015</a:t>
            </a:r>
            <a:r>
              <a:rPr lang="en-US" sz="1400" dirty="0"/>
              <a:t>”</a:t>
            </a:r>
            <a:endParaRPr lang="en-US" sz="1400" dirty="0" smtClean="0"/>
          </a:p>
          <a:p>
            <a:endParaRPr lang="en-US" sz="1400" dirty="0" smtClean="0"/>
          </a:p>
          <a:p>
            <a:pPr marL="342900" indent="-342900"/>
            <a:r>
              <a:rPr lang="en-US" sz="1400" dirty="0" smtClean="0"/>
              <a:t>4. 	Click “</a:t>
            </a:r>
            <a:r>
              <a:rPr lang="en-US" sz="1400" b="1" dirty="0" smtClean="0"/>
              <a:t>Search”</a:t>
            </a:r>
            <a:r>
              <a:rPr lang="en-US" sz="1400" dirty="0" smtClean="0"/>
              <a:t> </a:t>
            </a:r>
          </a:p>
          <a:p>
            <a:endParaRPr lang="en-US" sz="1400" dirty="0"/>
          </a:p>
          <a:p>
            <a:pPr marL="342900" indent="-342900"/>
            <a:endParaRPr lang="en-MY" sz="1400" dirty="0"/>
          </a:p>
        </p:txBody>
      </p:sp>
      <p:sp>
        <p:nvSpPr>
          <p:cNvPr id="13" name="Rectangle 12"/>
          <p:cNvSpPr/>
          <p:nvPr/>
        </p:nvSpPr>
        <p:spPr>
          <a:xfrm>
            <a:off x="0" y="72008"/>
            <a:ext cx="9144000" cy="12687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/>
              <a:t>ADVANCED SEARCH (CALL NUMBER)</a:t>
            </a:r>
            <a:endParaRPr lang="en-AU" sz="40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3385432" y="1324125"/>
            <a:ext cx="510648" cy="421400"/>
          </a:xfrm>
          <a:prstGeom prst="wedgeRoundRectCallout">
            <a:avLst>
              <a:gd name="adj1" fmla="val -17529"/>
              <a:gd name="adj2" fmla="val 91429"/>
              <a:gd name="adj3" fmla="val 16667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/>
              <a:t>1</a:t>
            </a:r>
            <a:endParaRPr lang="en-MY" sz="1200" b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436096" y="1324125"/>
            <a:ext cx="510648" cy="421400"/>
          </a:xfrm>
          <a:prstGeom prst="wedgeRoundRectCallout">
            <a:avLst>
              <a:gd name="adj1" fmla="val 36564"/>
              <a:gd name="adj2" fmla="val 89169"/>
              <a:gd name="adj3" fmla="val 16667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2</a:t>
            </a:r>
            <a:endParaRPr lang="en-MY" sz="1200" b="1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6876256" y="2383276"/>
            <a:ext cx="510648" cy="421400"/>
          </a:xfrm>
          <a:prstGeom prst="wedgeRoundRectCallout">
            <a:avLst>
              <a:gd name="adj1" fmla="val -21260"/>
              <a:gd name="adj2" fmla="val -102958"/>
              <a:gd name="adj3" fmla="val 16667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3</a:t>
            </a:r>
            <a:endParaRPr lang="en-MY" sz="1200" b="1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3704971" y="3113126"/>
            <a:ext cx="510648" cy="421400"/>
          </a:xfrm>
          <a:prstGeom prst="wedgeRoundRectCallout">
            <a:avLst>
              <a:gd name="adj1" fmla="val 137289"/>
              <a:gd name="adj2" fmla="val -30628"/>
              <a:gd name="adj3" fmla="val 16667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200" b="1" dirty="0" smtClean="0"/>
              <a:t>4</a:t>
            </a:r>
            <a:endParaRPr lang="en-MY" sz="1200" b="1" dirty="0"/>
          </a:p>
        </p:txBody>
      </p:sp>
    </p:spTree>
    <p:extLst>
      <p:ext uri="{BB962C8B-B14F-4D97-AF65-F5344CB8AC3E}">
        <p14:creationId xmlns:p14="http://schemas.microsoft.com/office/powerpoint/2010/main" val="37179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5" t="19106" r="12896" b="18162"/>
          <a:stretch/>
        </p:blipFill>
        <p:spPr bwMode="auto">
          <a:xfrm>
            <a:off x="2612018" y="1511795"/>
            <a:ext cx="6408712" cy="4973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72008"/>
            <a:ext cx="9144000" cy="12687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/>
              <a:t>ADVANCED SEARCH (CALL NUMBER)</a:t>
            </a:r>
            <a:endParaRPr lang="en-AU" sz="4000" dirty="0"/>
          </a:p>
        </p:txBody>
      </p:sp>
      <p:sp>
        <p:nvSpPr>
          <p:cNvPr id="4" name="Rectangle 3"/>
          <p:cNvSpPr/>
          <p:nvPr/>
        </p:nvSpPr>
        <p:spPr>
          <a:xfrm>
            <a:off x="23466" y="1453252"/>
            <a:ext cx="2388294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8288" indent="-268288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RESULT PAGE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37" y="1988840"/>
            <a:ext cx="2366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algn="just"/>
            <a:r>
              <a:rPr lang="en-US" dirty="0" smtClean="0"/>
              <a:t>5. Click  on  the ‘</a:t>
            </a:r>
            <a:r>
              <a:rPr lang="en-US" b="1" dirty="0" smtClean="0"/>
              <a:t>title</a:t>
            </a:r>
            <a:r>
              <a:rPr lang="en-US" dirty="0" smtClean="0"/>
              <a:t>’  of the result to  view information details.</a:t>
            </a:r>
            <a:endParaRPr lang="en-MY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228184" y="3284984"/>
            <a:ext cx="510648" cy="421400"/>
          </a:xfrm>
          <a:prstGeom prst="wedgeRoundRectCallout">
            <a:avLst>
              <a:gd name="adj1" fmla="val -43643"/>
              <a:gd name="adj2" fmla="val -121041"/>
              <a:gd name="adj3" fmla="val 16667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200" b="1" dirty="0" smtClean="0"/>
              <a:t>5</a:t>
            </a:r>
            <a:endParaRPr lang="en-MY" sz="1200" b="1" dirty="0"/>
          </a:p>
        </p:txBody>
      </p:sp>
    </p:spTree>
    <p:extLst>
      <p:ext uri="{BB962C8B-B14F-4D97-AF65-F5344CB8AC3E}">
        <p14:creationId xmlns:p14="http://schemas.microsoft.com/office/powerpoint/2010/main" val="141943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6" t="25571" r="12690" b="17609"/>
          <a:stretch/>
        </p:blipFill>
        <p:spPr bwMode="auto">
          <a:xfrm>
            <a:off x="2643039" y="1196752"/>
            <a:ext cx="6408712" cy="511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4000" b="1" dirty="0" smtClean="0"/>
              <a:t>ADVANCED SEARCH (CALL NUMBER)</a:t>
            </a:r>
            <a:endParaRPr lang="en-AU" sz="4000" dirty="0"/>
          </a:p>
        </p:txBody>
      </p:sp>
      <p:sp>
        <p:nvSpPr>
          <p:cNvPr id="7" name="TextBox 9"/>
          <p:cNvSpPr txBox="1">
            <a:spLocks noGrp="1"/>
          </p:cNvSpPr>
          <p:nvPr>
            <p:ph idx="1"/>
          </p:nvPr>
        </p:nvSpPr>
        <p:spPr>
          <a:xfrm>
            <a:off x="77458" y="1340768"/>
            <a:ext cx="2308220" cy="52322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 algn="ctr">
              <a:buNone/>
            </a:pPr>
            <a:r>
              <a:rPr lang="en-US" sz="1400" b="1" dirty="0" smtClean="0"/>
              <a:t>INFORMATION DETAILS PAGE.</a:t>
            </a:r>
          </a:p>
        </p:txBody>
      </p:sp>
      <p:sp>
        <p:nvSpPr>
          <p:cNvPr id="8" name="TextBox 9"/>
          <p:cNvSpPr txBox="1">
            <a:spLocks/>
          </p:cNvSpPr>
          <p:nvPr/>
        </p:nvSpPr>
        <p:spPr>
          <a:xfrm>
            <a:off x="19100" y="2164843"/>
            <a:ext cx="2339752" cy="246221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/>
            <a:r>
              <a:rPr lang="en-US" sz="1400" b="1" dirty="0"/>
              <a:t>Location:</a:t>
            </a:r>
            <a:r>
              <a:rPr lang="en-US" sz="1400" dirty="0"/>
              <a:t> </a:t>
            </a:r>
            <a:r>
              <a:rPr lang="en-MY" sz="1400" dirty="0"/>
              <a:t>Indicate the location of item </a:t>
            </a:r>
          </a:p>
          <a:p>
            <a:pPr marL="285750" indent="-285750" algn="just"/>
            <a:endParaRPr lang="en-US" sz="1400" b="1" dirty="0" smtClean="0"/>
          </a:p>
          <a:p>
            <a:pPr marL="285750" indent="-285750" algn="just"/>
            <a:r>
              <a:rPr lang="en-US" sz="1400" b="1" dirty="0" smtClean="0"/>
              <a:t>Call number: </a:t>
            </a:r>
            <a:r>
              <a:rPr lang="en-US" sz="1400" dirty="0" smtClean="0"/>
              <a:t>to locate the material on the shelf</a:t>
            </a:r>
          </a:p>
          <a:p>
            <a:pPr indent="0" algn="just">
              <a:buFont typeface="Arial" panose="020B0604020202020204" pitchFamily="34" charset="0"/>
              <a:buNone/>
            </a:pPr>
            <a:endParaRPr lang="en-US" sz="1400" dirty="0" smtClean="0"/>
          </a:p>
          <a:p>
            <a:pPr marL="285750" indent="-285750" algn="just"/>
            <a:r>
              <a:rPr lang="en-US" sz="1400" b="1" dirty="0" smtClean="0"/>
              <a:t>Status:</a:t>
            </a:r>
            <a:r>
              <a:rPr lang="en-US" sz="1400" dirty="0" smtClean="0"/>
              <a:t> to indicate either the material is available or on loan or other status</a:t>
            </a:r>
          </a:p>
          <a:p>
            <a:pPr indent="0" algn="just">
              <a:buNone/>
            </a:pPr>
            <a:endParaRPr lang="en-US" sz="14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3635896" y="5249945"/>
            <a:ext cx="1008111" cy="85173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2720417" y="5229200"/>
            <a:ext cx="688057" cy="8724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6516216" y="5261140"/>
            <a:ext cx="688057" cy="8405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895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213</Words>
  <Application>Microsoft Office PowerPoint</Application>
  <PresentationFormat>On-screen Show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upm</dc:creator>
  <cp:lastModifiedBy>upm</cp:lastModifiedBy>
  <cp:revision>28</cp:revision>
  <dcterms:created xsi:type="dcterms:W3CDTF">2015-01-12T06:42:35Z</dcterms:created>
  <dcterms:modified xsi:type="dcterms:W3CDTF">2015-09-04T03:04:01Z</dcterms:modified>
</cp:coreProperties>
</file>